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gif" ContentType="image/gif"/>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743" r:id="rId1"/>
  </p:sldMasterIdLst>
  <p:notesMasterIdLst>
    <p:notesMasterId r:id="rId25"/>
  </p:notesMasterIdLst>
  <p:handoutMasterIdLst>
    <p:handoutMasterId r:id="rId26"/>
  </p:handoutMasterIdLst>
  <p:sldIdLst>
    <p:sldId id="652" r:id="rId2"/>
    <p:sldId id="736" r:id="rId3"/>
    <p:sldId id="737" r:id="rId4"/>
    <p:sldId id="716" r:id="rId5"/>
    <p:sldId id="717" r:id="rId6"/>
    <p:sldId id="727" r:id="rId7"/>
    <p:sldId id="711" r:id="rId8"/>
    <p:sldId id="712" r:id="rId9"/>
    <p:sldId id="661" r:id="rId10"/>
    <p:sldId id="475" r:id="rId11"/>
    <p:sldId id="734" r:id="rId12"/>
    <p:sldId id="735" r:id="rId13"/>
    <p:sldId id="687" r:id="rId14"/>
    <p:sldId id="709" r:id="rId15"/>
    <p:sldId id="721" r:id="rId16"/>
    <p:sldId id="691" r:id="rId17"/>
    <p:sldId id="744" r:id="rId18"/>
    <p:sldId id="738" r:id="rId19"/>
    <p:sldId id="743" r:id="rId20"/>
    <p:sldId id="722" r:id="rId21"/>
    <p:sldId id="740" r:id="rId22"/>
    <p:sldId id="732" r:id="rId23"/>
    <p:sldId id="662" r:id="rId24"/>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ctoria Plaut" initials="VP" lastIdx="1" clrIdx="0"/>
  <p:cmAuthor id="1" name="Liz Manne" initials="" lastIdx="4" clrIdx="1"/>
  <p:cmAuthor id="2" name="Alexis McGill Johnson" initials="AMJ" lastIdx="0" clrIdx="2"/>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4243"/>
    <a:srgbClr val="3695F0"/>
    <a:srgbClr val="77C2F0"/>
    <a:srgbClr val="8BA2FD"/>
    <a:srgbClr val="0467F9"/>
    <a:srgbClr val="BABABA"/>
    <a:srgbClr val="457D00"/>
    <a:srgbClr val="0DB04B"/>
    <a:srgbClr val="921000"/>
    <a:srgbClr val="2326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36143"/>
    <p:restoredTop sz="77027" autoAdjust="0"/>
  </p:normalViewPr>
  <p:slideViewPr>
    <p:cSldViewPr snapToGrid="0" snapToObjects="1">
      <p:cViewPr>
        <p:scale>
          <a:sx n="87" d="100"/>
          <a:sy n="87" d="100"/>
        </p:scale>
        <p:origin x="672" y="192"/>
      </p:cViewPr>
      <p:guideLst>
        <p:guide orient="horz" pos="2160"/>
        <p:guide pos="2880"/>
      </p:guideLst>
    </p:cSldViewPr>
  </p:slideViewPr>
  <p:outlineViewPr>
    <p:cViewPr>
      <p:scale>
        <a:sx n="33" d="100"/>
        <a:sy n="33" d="100"/>
      </p:scale>
      <p:origin x="0" y="-10040"/>
    </p:cViewPr>
  </p:outlineViewPr>
  <p:notesTextViewPr>
    <p:cViewPr>
      <p:scale>
        <a:sx n="100" d="100"/>
        <a:sy n="100" d="100"/>
      </p:scale>
      <p:origin x="0" y="0"/>
    </p:cViewPr>
  </p:notesTextViewPr>
  <p:sorterViewPr>
    <p:cViewPr>
      <p:scale>
        <a:sx n="68" d="100"/>
        <a:sy n="68" d="100"/>
      </p:scale>
      <p:origin x="0" y="0"/>
    </p:cViewPr>
  </p:sorterViewPr>
  <p:notesViewPr>
    <p:cSldViewPr snapToGrid="0" snapToObjects="1">
      <p:cViewPr>
        <p:scale>
          <a:sx n="93" d="100"/>
          <a:sy n="93" d="100"/>
        </p:scale>
        <p:origin x="2168" y="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commentAuthors" Target="commentAuthors.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84E7507-4C00-5248-8D49-305F15ADBC09}" type="datetimeFigureOut">
              <a:rPr lang="en-US" smtClean="0"/>
              <a:t>9/14/16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4164450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lvl1pPr marL="0" marR="0" indent="0" algn="r" rtl="0">
              <a:spcBef>
                <a:spcPts val="0"/>
              </a:spcBef>
              <a:buNone/>
              <a:defRPr sz="12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extLst>
      <p:ext uri="{BB962C8B-B14F-4D97-AF65-F5344CB8AC3E}">
        <p14:creationId xmlns:p14="http://schemas.microsoft.com/office/powerpoint/2010/main" val="481560638"/>
      </p:ext>
    </p:extLst>
  </p:cSld>
  <p:clrMap bg1="lt1" tx1="dk1" bg2="dk2" tx2="lt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0</a:t>
            </a:fld>
            <a:endParaRPr lang="en-US"/>
          </a:p>
        </p:txBody>
      </p:sp>
    </p:spTree>
    <p:extLst>
      <p:ext uri="{BB962C8B-B14F-4D97-AF65-F5344CB8AC3E}">
        <p14:creationId xmlns:p14="http://schemas.microsoft.com/office/powerpoint/2010/main" val="1551059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100000"/>
              </a:lnSpc>
              <a:buSzPct val="100000"/>
              <a:buFont typeface="Arial"/>
              <a:buNone/>
              <a:defRPr sz="1800"/>
            </a:pPr>
            <a:r>
              <a:rPr lang="en-US" sz="1200" dirty="0" smtClean="0">
                <a:latin typeface="Calibri"/>
                <a:ea typeface="Calibri"/>
                <a:cs typeface="Calibri"/>
                <a:sym typeface="Calibri"/>
              </a:rPr>
              <a:t>Bias is malleable</a:t>
            </a:r>
          </a:p>
          <a:p>
            <a:pPr marL="0" lvl="0" indent="0">
              <a:lnSpc>
                <a:spcPct val="100000"/>
              </a:lnSpc>
              <a:buSzPct val="100000"/>
              <a:buFont typeface="Arial"/>
              <a:buNone/>
              <a:defRPr sz="1800"/>
            </a:pPr>
            <a:endParaRPr lang="en-US" sz="1200" dirty="0" smtClean="0">
              <a:latin typeface="Calibri"/>
              <a:ea typeface="Calibri"/>
              <a:cs typeface="Calibri"/>
              <a:sym typeface="Calibri"/>
            </a:endParaRPr>
          </a:p>
          <a:p>
            <a:pPr marL="0" lvl="0" indent="0">
              <a:lnSpc>
                <a:spcPct val="100000"/>
              </a:lnSpc>
              <a:buSzPct val="100000"/>
              <a:buFont typeface="Arial"/>
              <a:buNone/>
              <a:defRPr sz="1800"/>
            </a:pPr>
            <a:r>
              <a:rPr lang="en-US" sz="1200" dirty="0" smtClean="0">
                <a:latin typeface="Calibri"/>
                <a:ea typeface="Calibri"/>
                <a:cs typeface="Calibri"/>
                <a:sym typeface="Calibri"/>
              </a:rPr>
              <a:t>Breaking the Prejudice Habit : </a:t>
            </a:r>
          </a:p>
          <a:p>
            <a:pPr marL="971550" lvl="1" indent="-514350">
              <a:lnSpc>
                <a:spcPct val="100000"/>
              </a:lnSpc>
              <a:buSzPct val="100000"/>
              <a:buAutoNum type="arabicParenR"/>
              <a:defRPr sz="1800"/>
            </a:pPr>
            <a:r>
              <a:rPr lang="en-US" sz="1200" dirty="0" smtClean="0">
                <a:latin typeface="Calibri"/>
                <a:ea typeface="Calibri"/>
                <a:cs typeface="Calibri"/>
                <a:sym typeface="Calibri"/>
              </a:rPr>
              <a:t>Engender awareness of one’s biases</a:t>
            </a:r>
          </a:p>
          <a:p>
            <a:pPr marL="971550" lvl="1" indent="-514350">
              <a:lnSpc>
                <a:spcPct val="100000"/>
              </a:lnSpc>
              <a:buSzPct val="100000"/>
              <a:buAutoNum type="arabicParenR"/>
              <a:defRPr sz="1800"/>
            </a:pPr>
            <a:r>
              <a:rPr lang="en-US" sz="1200" dirty="0" smtClean="0">
                <a:latin typeface="Calibri"/>
                <a:ea typeface="Calibri"/>
                <a:cs typeface="Calibri"/>
                <a:sym typeface="Calibri"/>
              </a:rPr>
              <a:t>Engender concern about the consequences of bias (i.e., motivation to eliminate it)</a:t>
            </a:r>
          </a:p>
          <a:p>
            <a:pPr marL="971550" lvl="1" indent="-514350">
              <a:lnSpc>
                <a:spcPct val="100000"/>
              </a:lnSpc>
              <a:buSzPct val="100000"/>
              <a:buAutoNum type="arabicParenR"/>
              <a:defRPr sz="1800"/>
            </a:pPr>
            <a:r>
              <a:rPr lang="en-US" sz="1200" dirty="0" smtClean="0">
                <a:latin typeface="Calibri"/>
                <a:ea typeface="Calibri"/>
                <a:cs typeface="Calibri"/>
                <a:sym typeface="Calibri"/>
              </a:rPr>
              <a:t>Knowledge about when biased responses are likely to occur</a:t>
            </a:r>
          </a:p>
          <a:p>
            <a:pPr marL="971550" lvl="1" indent="-514350">
              <a:lnSpc>
                <a:spcPct val="100000"/>
              </a:lnSpc>
              <a:buSzPct val="100000"/>
              <a:buAutoNum type="arabicParenR"/>
              <a:defRPr sz="1800"/>
            </a:pPr>
            <a:r>
              <a:rPr lang="en-US" sz="1200" dirty="0" smtClean="0">
                <a:latin typeface="Calibri"/>
                <a:ea typeface="Calibri"/>
                <a:cs typeface="Calibri"/>
                <a:sym typeface="Calibri"/>
              </a:rPr>
              <a:t>Replace biased responses with responses reflecting non-prejudiced goals</a:t>
            </a:r>
          </a:p>
          <a:p>
            <a:pPr lvl="0">
              <a:lnSpc>
                <a:spcPct val="100000"/>
              </a:lnSpc>
              <a:defRPr sz="1800"/>
            </a:pPr>
            <a:r>
              <a:rPr lang="en-US" sz="1200" dirty="0" smtClean="0">
                <a:latin typeface="Calibri"/>
                <a:ea typeface="Calibri"/>
                <a:cs typeface="Calibri"/>
                <a:sym typeface="Calibri"/>
              </a:rPr>
              <a:t>___________</a:t>
            </a:r>
          </a:p>
          <a:p>
            <a:pPr lvl="0">
              <a:lnSpc>
                <a:spcPct val="100000"/>
              </a:lnSpc>
              <a:defRPr sz="1800"/>
            </a:pPr>
            <a:r>
              <a:rPr lang="en-US" sz="1200" dirty="0" smtClean="0">
                <a:latin typeface="Calibri"/>
                <a:ea typeface="Calibri"/>
                <a:cs typeface="Calibri"/>
                <a:sym typeface="Calibri"/>
              </a:rPr>
              <a:t>Stereotype replacement. replacing stereotypical responses for non-stereotypical responses. involves recognizing that a response is based on stereotypes, labeling the response as stereotypical, and reflecting on why the response occurred. Next one considers how the biased response could be avoided in the future and replaces it with an unbiased response. (e.g., woman walks out of an afternoon meeting vs man walks out – stereotype of mother) </a:t>
            </a:r>
          </a:p>
          <a:p>
            <a:pPr lvl="0">
              <a:lnSpc>
                <a:spcPct val="100000"/>
              </a:lnSpc>
              <a:defRPr sz="1800"/>
            </a:pPr>
            <a:endParaRPr lang="en-US" sz="1200" dirty="0" smtClean="0">
              <a:latin typeface="Calibri"/>
              <a:ea typeface="Calibri"/>
              <a:cs typeface="Calibri"/>
              <a:sym typeface="Calibri"/>
            </a:endParaRPr>
          </a:p>
          <a:p>
            <a:pPr lvl="0">
              <a:lnSpc>
                <a:spcPct val="100000"/>
              </a:lnSpc>
              <a:defRPr sz="1800"/>
            </a:pPr>
            <a:r>
              <a:rPr lang="en-US" sz="1200" dirty="0" smtClean="0">
                <a:latin typeface="Calibri"/>
                <a:ea typeface="Calibri"/>
                <a:cs typeface="Calibri"/>
                <a:sym typeface="Calibri"/>
              </a:rPr>
              <a:t>Counter-stereotypic imaging. imagining in detail counter-stereotypic others (Blair et al., 2001).	These others can be abstract (e.g., smart Latinos), famous (e.g., Barack Obama), or non-famous (e.g., a personal friend). The strategy makes positive exemplars salient and accessible when challenging a stereotype’s validity.</a:t>
            </a:r>
          </a:p>
          <a:p>
            <a:pPr lvl="0">
              <a:lnSpc>
                <a:spcPct val="100000"/>
              </a:lnSpc>
              <a:defRPr sz="1800"/>
            </a:pPr>
            <a:endParaRPr lang="en-US" sz="1200" dirty="0" smtClean="0">
              <a:latin typeface="Calibri"/>
              <a:ea typeface="Calibri"/>
              <a:cs typeface="Calibri"/>
              <a:sym typeface="Calibri"/>
            </a:endParaRPr>
          </a:p>
          <a:p>
            <a:pPr lvl="0">
              <a:lnSpc>
                <a:spcPct val="100000"/>
              </a:lnSpc>
              <a:defRPr sz="1800"/>
            </a:pPr>
            <a:r>
              <a:rPr lang="en-US" sz="1200" dirty="0" smtClean="0">
                <a:latin typeface="Calibri"/>
                <a:ea typeface="Calibri"/>
                <a:cs typeface="Calibri"/>
                <a:sym typeface="Calibri"/>
              </a:rPr>
              <a:t>Individuation. This strategy relies on preventing schematic inferences by obtaining specific information about group members. Using this strategy helps people evaluate members of the target group based on personal, rather than group-based, attributes. **especially in healthcare – having</a:t>
            </a:r>
            <a:r>
              <a:rPr lang="en-US" sz="1200" baseline="0" dirty="0" smtClean="0">
                <a:latin typeface="Calibri"/>
                <a:ea typeface="Calibri"/>
                <a:cs typeface="Calibri"/>
                <a:sym typeface="Calibri"/>
              </a:rPr>
              <a:t> providers focus on the patient at hand, rather than relying on group risk factors, reduces the impact of bias**</a:t>
            </a:r>
            <a:endParaRPr lang="en-US" sz="1200" dirty="0" smtClean="0">
              <a:latin typeface="Calibri"/>
              <a:ea typeface="Calibri"/>
              <a:cs typeface="Calibri"/>
              <a:sym typeface="Calibri"/>
            </a:endParaRPr>
          </a:p>
          <a:p>
            <a:pPr lvl="0">
              <a:lnSpc>
                <a:spcPct val="100000"/>
              </a:lnSpc>
              <a:defRPr sz="1800"/>
            </a:pPr>
            <a:endParaRPr lang="en-US" sz="1200" dirty="0" smtClean="0">
              <a:latin typeface="Calibri"/>
              <a:ea typeface="Calibri"/>
              <a:cs typeface="Calibri"/>
              <a:sym typeface="Calibri"/>
            </a:endParaRPr>
          </a:p>
          <a:p>
            <a:pPr lvl="0">
              <a:lnSpc>
                <a:spcPct val="100000"/>
              </a:lnSpc>
              <a:defRPr sz="1800"/>
            </a:pPr>
            <a:r>
              <a:rPr lang="en-US" sz="1200" dirty="0" smtClean="0">
                <a:latin typeface="Calibri"/>
                <a:ea typeface="Calibri"/>
                <a:cs typeface="Calibri"/>
                <a:sym typeface="Calibri"/>
              </a:rPr>
              <a:t>Perspective taking. This strategy involves taking the perspective in the first person of a member of a stereotyped group. Perspective taking increases psychological closeness to the stigmatized group, which decreases automatic schematic thinking (</a:t>
            </a:r>
            <a:r>
              <a:rPr lang="en-US" sz="1200" dirty="0" err="1" smtClean="0">
                <a:latin typeface="Calibri"/>
                <a:ea typeface="Calibri"/>
                <a:cs typeface="Calibri"/>
                <a:sym typeface="Calibri"/>
              </a:rPr>
              <a:t>Galinsky</a:t>
            </a:r>
            <a:r>
              <a:rPr lang="en-US" sz="1200" dirty="0" smtClean="0">
                <a:latin typeface="Calibri"/>
                <a:ea typeface="Calibri"/>
                <a:cs typeface="Calibri"/>
                <a:sym typeface="Calibri"/>
              </a:rPr>
              <a:t> &amp; </a:t>
            </a:r>
            <a:r>
              <a:rPr lang="en-US" sz="1200" dirty="0" err="1" smtClean="0">
                <a:latin typeface="Calibri"/>
                <a:ea typeface="Calibri"/>
                <a:cs typeface="Calibri"/>
                <a:sym typeface="Calibri"/>
              </a:rPr>
              <a:t>Moskowitz</a:t>
            </a:r>
            <a:r>
              <a:rPr lang="en-US" sz="1200" dirty="0" smtClean="0">
                <a:latin typeface="Calibri"/>
                <a:ea typeface="Calibri"/>
                <a:cs typeface="Calibri"/>
                <a:sym typeface="Calibri"/>
              </a:rPr>
              <a:t>, 2000—a day in the life of an elderly man vs. try to suppress your stereotypes).</a:t>
            </a:r>
          </a:p>
          <a:p>
            <a:pPr lvl="0">
              <a:lnSpc>
                <a:spcPct val="100000"/>
              </a:lnSpc>
              <a:defRPr sz="1800"/>
            </a:pPr>
            <a:endParaRPr lang="en-US" sz="1200" dirty="0" smtClean="0">
              <a:latin typeface="Calibri"/>
              <a:ea typeface="Calibri"/>
              <a:cs typeface="Calibri"/>
              <a:sym typeface="Calibri"/>
            </a:endParaRPr>
          </a:p>
          <a:p>
            <a:pPr lvl="0">
              <a:lnSpc>
                <a:spcPct val="100000"/>
              </a:lnSpc>
              <a:defRPr sz="1800"/>
            </a:pPr>
            <a:r>
              <a:rPr lang="en-US" sz="1200" dirty="0" smtClean="0">
                <a:latin typeface="Calibri"/>
                <a:ea typeface="Calibri"/>
                <a:cs typeface="Calibri"/>
                <a:sym typeface="Calibri"/>
              </a:rPr>
              <a:t>Increasing opportunities for contact. This strategy involves seeking opportunities to encounter and engage in positive interactions with out-group members. Increased contact can decrease implicit bias through a wide variety of mechanisms, including altering the cognitive representations of the group or by directly improving evaluations of the group.</a:t>
            </a:r>
          </a:p>
          <a:p>
            <a:pPr marL="171450" lvl="0" indent="-171450">
              <a:lnSpc>
                <a:spcPct val="100000"/>
              </a:lnSpc>
              <a:buSzPct val="100000"/>
              <a:buFont typeface="Arial"/>
              <a:buChar char="•"/>
              <a:defRPr sz="1800"/>
            </a:pPr>
            <a:endParaRPr lang="en-US" sz="1200" dirty="0" smtClean="0">
              <a:latin typeface="Calibri"/>
              <a:ea typeface="Calibri"/>
              <a:cs typeface="Calibri"/>
              <a:sym typeface="Calibri"/>
            </a:endParaRPr>
          </a:p>
          <a:p>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10</a:t>
            </a:fld>
            <a:endParaRPr lang="en-US"/>
          </a:p>
        </p:txBody>
      </p:sp>
    </p:spTree>
    <p:extLst>
      <p:ext uri="{BB962C8B-B14F-4D97-AF65-F5344CB8AC3E}">
        <p14:creationId xmlns:p14="http://schemas.microsoft.com/office/powerpoint/2010/main" val="5990818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00000"/>
              </a:lnSpc>
              <a:defRPr sz="1800"/>
            </a:pPr>
            <a:r>
              <a:rPr lang="en-US" sz="1200" dirty="0" smtClean="0">
                <a:latin typeface="Calibri"/>
                <a:ea typeface="Calibri"/>
                <a:cs typeface="Calibri"/>
                <a:sym typeface="Calibri"/>
              </a:rPr>
              <a:t>- Don’t give yourself opportunity to act on bias </a:t>
            </a:r>
            <a:endParaRPr lang="en-US" dirty="0" smtClean="0"/>
          </a:p>
          <a:p>
            <a:endParaRPr lang="en-US" dirty="0" smtClean="0"/>
          </a:p>
          <a:p>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11</a:t>
            </a:fld>
            <a:endParaRPr lang="en-US"/>
          </a:p>
        </p:txBody>
      </p:sp>
    </p:spTree>
    <p:extLst>
      <p:ext uri="{BB962C8B-B14F-4D97-AF65-F5344CB8AC3E}">
        <p14:creationId xmlns:p14="http://schemas.microsoft.com/office/powerpoint/2010/main" val="18469847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US" sz="1200" b="0" i="0" u="none" strike="noStrike" kern="1200" baseline="0" dirty="0" smtClean="0">
                <a:solidFill>
                  <a:schemeClr val="tx1"/>
                </a:solidFill>
                <a:latin typeface="+mn-lt"/>
                <a:ea typeface="+mn-ea"/>
                <a:cs typeface="+mn-cs"/>
              </a:rPr>
              <a:t>- Implicit bias impacts patient-provider interactions, as rated by an observer and by the patient</a:t>
            </a:r>
          </a:p>
          <a:p>
            <a:pPr marL="171450" indent="-171450">
              <a:buFontTx/>
              <a:buChar char="-"/>
            </a:pPr>
            <a:endParaRPr lang="en-US" sz="1200" b="0" i="0" u="none" strike="noStrike" kern="1200" baseline="0" dirty="0" smtClean="0">
              <a:solidFill>
                <a:schemeClr val="tx1"/>
              </a:solidFill>
              <a:latin typeface="+mn-lt"/>
              <a:ea typeface="+mn-ea"/>
              <a:cs typeface="+mn-cs"/>
            </a:endParaRPr>
          </a:p>
          <a:p>
            <a:pPr marL="171450" indent="-171450">
              <a:buFont typeface="Wingdings" charset="2"/>
              <a:buChar char="à"/>
            </a:pPr>
            <a:r>
              <a:rPr lang="en-US" sz="1200" b="0" i="0" u="none" strike="noStrike" kern="1200" baseline="0" dirty="0" smtClean="0">
                <a:solidFill>
                  <a:schemeClr val="tx1"/>
                </a:solidFill>
                <a:latin typeface="+mn-lt"/>
                <a:ea typeface="+mn-ea"/>
                <a:cs typeface="+mn-cs"/>
                <a:sym typeface="Wingdings"/>
              </a:rPr>
              <a:t> Bias may influence care engagement – especially adherence and follow-up</a:t>
            </a:r>
          </a:p>
          <a:p>
            <a:pPr marL="171450" indent="-171450">
              <a:buFont typeface="Wingdings" charset="2"/>
              <a:buChar char="à"/>
            </a:pPr>
            <a:endParaRPr lang="en-US" sz="1200" b="0" i="0" u="none" strike="noStrike" kern="1200" baseline="0" dirty="0" smtClean="0">
              <a:solidFill>
                <a:schemeClr val="tx1"/>
              </a:solidFill>
              <a:latin typeface="+mn-lt"/>
              <a:ea typeface="+mn-ea"/>
              <a:cs typeface="+mn-cs"/>
              <a:sym typeface="Wingdings"/>
            </a:endParaRPr>
          </a:p>
          <a:p>
            <a:pPr marL="171450" indent="-171450">
              <a:buFont typeface="Wingdings" charset="2"/>
              <a:buChar char="à"/>
            </a:pPr>
            <a:endParaRPr lang="en-US" sz="1200" b="0" i="0" u="none" strike="noStrike" kern="1200" baseline="0" dirty="0" smtClean="0">
              <a:solidFill>
                <a:schemeClr val="tx1"/>
              </a:solidFill>
              <a:latin typeface="+mn-lt"/>
              <a:ea typeface="+mn-ea"/>
              <a:cs typeface="+mn-cs"/>
              <a:sym typeface="Wingdings"/>
            </a:endParaRPr>
          </a:p>
          <a:p>
            <a:pPr marL="0" indent="0">
              <a:buFont typeface="Wingdings" charset="2"/>
              <a:buNone/>
            </a:pPr>
            <a:endParaRPr lang="en-US" sz="1200" b="0" i="0" u="none" strike="noStrike" kern="1200" baseline="0" dirty="0" smtClean="0">
              <a:solidFill>
                <a:schemeClr val="tx1"/>
              </a:solidFill>
              <a:latin typeface="+mn-lt"/>
              <a:ea typeface="+mn-ea"/>
              <a:cs typeface="+mn-cs"/>
            </a:endParaRPr>
          </a:p>
          <a:p>
            <a:pPr marL="0" indent="0">
              <a:buFont typeface="Wingdings" charset="2"/>
              <a:buNone/>
            </a:pPr>
            <a:r>
              <a:rPr lang="en-US" sz="1200" kern="1200" dirty="0" smtClean="0">
                <a:solidFill>
                  <a:schemeClr val="tx1"/>
                </a:solidFill>
                <a:latin typeface="+mn-lt"/>
                <a:ea typeface="+mn-ea"/>
                <a:cs typeface="+mn-cs"/>
              </a:rPr>
              <a:t>Chapman, E. N., </a:t>
            </a:r>
            <a:r>
              <a:rPr lang="en-US" sz="1200" kern="1200" dirty="0" err="1" smtClean="0">
                <a:solidFill>
                  <a:schemeClr val="tx1"/>
                </a:solidFill>
                <a:latin typeface="+mn-lt"/>
                <a:ea typeface="+mn-ea"/>
                <a:cs typeface="+mn-cs"/>
              </a:rPr>
              <a:t>Kaatz</a:t>
            </a:r>
            <a:r>
              <a:rPr lang="en-US" sz="1200" kern="1200" dirty="0" smtClean="0">
                <a:solidFill>
                  <a:schemeClr val="tx1"/>
                </a:solidFill>
                <a:latin typeface="+mn-lt"/>
                <a:ea typeface="+mn-ea"/>
                <a:cs typeface="+mn-cs"/>
              </a:rPr>
              <a:t>, A., &amp; Carnes, M. (2013). Physicians and implicit bias: how doctors may unwittingly perpetuate health care disparities. </a:t>
            </a:r>
            <a:r>
              <a:rPr lang="en-US" sz="1200" i="1" kern="1200" dirty="0" smtClean="0">
                <a:solidFill>
                  <a:schemeClr val="tx1"/>
                </a:solidFill>
                <a:latin typeface="+mn-lt"/>
                <a:ea typeface="+mn-ea"/>
                <a:cs typeface="+mn-cs"/>
              </a:rPr>
              <a:t>Journal of general internal medicine</a:t>
            </a:r>
            <a:r>
              <a:rPr lang="en-US" sz="1200" i="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28</a:t>
            </a:r>
            <a:r>
              <a:rPr lang="en-US" sz="1200" i="0" kern="1200" dirty="0" smtClean="0">
                <a:solidFill>
                  <a:schemeClr val="tx1"/>
                </a:solidFill>
                <a:latin typeface="+mn-lt"/>
                <a:ea typeface="+mn-ea"/>
                <a:cs typeface="+mn-cs"/>
              </a:rPr>
              <a:t>(11), 1504-1510.</a:t>
            </a:r>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13</a:t>
            </a:fld>
            <a:endParaRPr lang="en-US"/>
          </a:p>
        </p:txBody>
      </p:sp>
    </p:spTree>
    <p:extLst>
      <p:ext uri="{BB962C8B-B14F-4D97-AF65-F5344CB8AC3E}">
        <p14:creationId xmlns:p14="http://schemas.microsoft.com/office/powerpoint/2010/main" val="19680351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kern="1200" dirty="0">
              <a:solidFill>
                <a:schemeClr val="tx1"/>
              </a:solidFill>
              <a:latin typeface="+mn-lt"/>
              <a:ea typeface="ヒラギノ角ゴ Pro W3" charset="0"/>
              <a:cs typeface="ヒラギノ角ゴ Pro W3" charset="0"/>
            </a:endParaRPr>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14</a:t>
            </a:fld>
            <a:endParaRPr lang="en-US"/>
          </a:p>
        </p:txBody>
      </p:sp>
    </p:spTree>
    <p:extLst>
      <p:ext uri="{BB962C8B-B14F-4D97-AF65-F5344CB8AC3E}">
        <p14:creationId xmlns:p14="http://schemas.microsoft.com/office/powerpoint/2010/main" val="10316239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spcBef>
                <a:spcPts val="0"/>
              </a:spcBef>
              <a:spcAft>
                <a:spcPts val="1200"/>
              </a:spcAft>
              <a:buClr>
                <a:srgbClr val="424243"/>
              </a:buClr>
              <a:buFont typeface="Arial" charset="0"/>
              <a:buChar char="•"/>
            </a:pPr>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15</a:t>
            </a:fld>
            <a:endParaRPr lang="en-US"/>
          </a:p>
        </p:txBody>
      </p:sp>
    </p:spTree>
    <p:extLst>
      <p:ext uri="{BB962C8B-B14F-4D97-AF65-F5344CB8AC3E}">
        <p14:creationId xmlns:p14="http://schemas.microsoft.com/office/powerpoint/2010/main" val="9826841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Stereotype threat also has been shown to lead individuals to discount the importance or validity of feedback in domains in which he or she feels threatened. 26,27,68 In the context of healthcare. a diabetic patient experiencing stereotype threat might discount feedback about elevated HbA1c levels, or a smoker might dismiss information about the negative effects of smoking. 4. Disengagement. Stereotype threat is an unpleasant experience and may lead to avoidance of and disengagement from situations in which the threat occurs.33 If going to the doctor engenders feelings of inferiority, the patient might be more likely to avoid those experiences. This might help explain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err="1" smtClean="0"/>
              <a:t>Disidentification</a:t>
            </a:r>
            <a:r>
              <a:rPr lang="en-US" sz="1200" dirty="0" smtClean="0"/>
              <a:t>—a long term consequence of stereotype threat in which individuals cease to identify with the domain within which they consistently experience the threat70—would help explain the tendency of racial/ethnic minorities to view health promotion behaviors (e.g., exercising and healthy eating) as “white” and unhealthy behaviors (e.g., eating fast food and red meat) as characteristic of their racial/ethnic group.</a:t>
            </a:r>
          </a:p>
          <a:p>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17</a:t>
            </a:fld>
            <a:endParaRPr lang="en-US"/>
          </a:p>
        </p:txBody>
      </p:sp>
    </p:spTree>
    <p:extLst>
      <p:ext uri="{BB962C8B-B14F-4D97-AF65-F5344CB8AC3E}">
        <p14:creationId xmlns:p14="http://schemas.microsoft.com/office/powerpoint/2010/main" val="17623049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r>
              <a:rPr lang="en-US" b="1" dirty="0" smtClean="0"/>
              <a:t>Identity-safe environment</a:t>
            </a:r>
            <a:endParaRPr lang="en-US" b="0" dirty="0" smtClean="0"/>
          </a:p>
          <a:p>
            <a:pPr marL="171450" indent="-171450">
              <a:buFontTx/>
              <a:buChar char="-"/>
            </a:pPr>
            <a:r>
              <a:rPr lang="en-US" b="1" baseline="0" dirty="0" smtClean="0"/>
              <a:t>Social belonging </a:t>
            </a:r>
            <a:r>
              <a:rPr lang="en-US" b="0" baseline="0" dirty="0" smtClean="0"/>
              <a:t>so that unique identity characteristics are not as salient</a:t>
            </a:r>
            <a:endParaRPr lang="en-US" b="1" baseline="0" dirty="0" smtClean="0"/>
          </a:p>
          <a:p>
            <a:pPr marL="171450" indent="-171450">
              <a:buFontTx/>
              <a:buChar char="-"/>
            </a:pPr>
            <a:r>
              <a:rPr lang="en-US" b="1" baseline="0" dirty="0" smtClean="0"/>
              <a:t>Self-affirmation </a:t>
            </a:r>
            <a:r>
              <a:rPr lang="en-US" b="0" baseline="0" dirty="0" smtClean="0"/>
              <a:t>– of values, personal assets/strengths</a:t>
            </a:r>
          </a:p>
          <a:p>
            <a:pPr marL="171450" indent="-171450">
              <a:buFontTx/>
              <a:buChar char="-"/>
            </a:pPr>
            <a:r>
              <a:rPr lang="en-US" b="1" baseline="0" dirty="0" smtClean="0"/>
              <a:t>Remove triggers</a:t>
            </a:r>
            <a:r>
              <a:rPr lang="en-US" b="0" baseline="0" dirty="0" smtClean="0"/>
              <a:t> in the </a:t>
            </a:r>
            <a:r>
              <a:rPr lang="en-US" b="0" baseline="0" dirty="0" err="1" smtClean="0"/>
              <a:t>evnironment</a:t>
            </a:r>
            <a:r>
              <a:rPr lang="en-US" b="0" baseline="0" dirty="0" smtClean="0"/>
              <a:t> and on tasks</a:t>
            </a:r>
          </a:p>
          <a:p>
            <a:pPr marL="171450" indent="-171450">
              <a:buFontTx/>
              <a:buChar char="-"/>
            </a:pPr>
            <a:r>
              <a:rPr lang="en-US" b="1" baseline="0" dirty="0" smtClean="0"/>
              <a:t>Promote a growth mindset</a:t>
            </a:r>
            <a:r>
              <a:rPr lang="en-US" b="0" baseline="0" dirty="0" smtClean="0"/>
              <a:t> so that abilities are seen as something that can be developed, and so that negative performance is not “stereotype-confirming evidence”</a:t>
            </a:r>
          </a:p>
          <a:p>
            <a:pPr marL="171450" indent="-171450">
              <a:buFontTx/>
              <a:buChar char="-"/>
            </a:pPr>
            <a:r>
              <a:rPr lang="en-US" b="1" baseline="0" dirty="0" smtClean="0"/>
              <a:t>Give feedback that is trusted and motivating (wise criticism)</a:t>
            </a:r>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19</a:t>
            </a:fld>
            <a:endParaRPr lang="en-US"/>
          </a:p>
        </p:txBody>
      </p:sp>
    </p:spTree>
    <p:extLst>
      <p:ext uri="{BB962C8B-B14F-4D97-AF65-F5344CB8AC3E}">
        <p14:creationId xmlns:p14="http://schemas.microsoft.com/office/powerpoint/2010/main" val="15193832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r>
              <a:rPr lang="en-US" b="1" dirty="0" smtClean="0"/>
              <a:t>Identity-safe environment</a:t>
            </a:r>
            <a:endParaRPr lang="en-US" b="0" dirty="0" smtClean="0"/>
          </a:p>
          <a:p>
            <a:pPr marL="171450" indent="-171450">
              <a:buFontTx/>
              <a:buChar char="-"/>
            </a:pPr>
            <a:r>
              <a:rPr lang="en-US" b="1" baseline="0" dirty="0" smtClean="0"/>
              <a:t>Social belonging </a:t>
            </a:r>
            <a:r>
              <a:rPr lang="en-US" b="0" baseline="0" dirty="0" smtClean="0"/>
              <a:t>so that unique identity characteristics are not as salient</a:t>
            </a:r>
            <a:endParaRPr lang="en-US" b="1" baseline="0" dirty="0" smtClean="0"/>
          </a:p>
          <a:p>
            <a:pPr marL="171450" indent="-171450">
              <a:buFontTx/>
              <a:buChar char="-"/>
            </a:pPr>
            <a:r>
              <a:rPr lang="en-US" b="1" baseline="0" dirty="0" smtClean="0"/>
              <a:t>Self-affirmation </a:t>
            </a:r>
            <a:r>
              <a:rPr lang="en-US" b="0" baseline="0" dirty="0" smtClean="0"/>
              <a:t>– of values, personal assets/strengths</a:t>
            </a:r>
          </a:p>
          <a:p>
            <a:pPr marL="171450" indent="-171450">
              <a:buFontTx/>
              <a:buChar char="-"/>
            </a:pPr>
            <a:r>
              <a:rPr lang="en-US" b="1" baseline="0" dirty="0" smtClean="0"/>
              <a:t>Remove triggers</a:t>
            </a:r>
            <a:r>
              <a:rPr lang="en-US" b="0" baseline="0" dirty="0" smtClean="0"/>
              <a:t> in the </a:t>
            </a:r>
            <a:r>
              <a:rPr lang="en-US" b="0" baseline="0" dirty="0" err="1" smtClean="0"/>
              <a:t>evnironment</a:t>
            </a:r>
            <a:r>
              <a:rPr lang="en-US" b="0" baseline="0" dirty="0" smtClean="0"/>
              <a:t> and on tasks</a:t>
            </a:r>
          </a:p>
          <a:p>
            <a:pPr marL="171450" indent="-171450">
              <a:buFontTx/>
              <a:buChar char="-"/>
            </a:pPr>
            <a:r>
              <a:rPr lang="en-US" b="1" baseline="0" dirty="0" smtClean="0"/>
              <a:t>Promote a growth mindset</a:t>
            </a:r>
            <a:r>
              <a:rPr lang="en-US" b="0" baseline="0" dirty="0" smtClean="0"/>
              <a:t> so that abilities are seen as something that can be developed, and so that negative performance is not “stereotype-confirming evidence”</a:t>
            </a:r>
          </a:p>
          <a:p>
            <a:pPr marL="171450" indent="-171450">
              <a:buFontTx/>
              <a:buChar char="-"/>
            </a:pPr>
            <a:r>
              <a:rPr lang="en-US" b="1" baseline="0" dirty="0" smtClean="0"/>
              <a:t>Give feedback that is trusted and motivating (wise criticism)</a:t>
            </a:r>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20</a:t>
            </a:fld>
            <a:endParaRPr lang="en-US"/>
          </a:p>
        </p:txBody>
      </p:sp>
    </p:spTree>
    <p:extLst>
      <p:ext uri="{BB962C8B-B14F-4D97-AF65-F5344CB8AC3E}">
        <p14:creationId xmlns:p14="http://schemas.microsoft.com/office/powerpoint/2010/main" val="20137250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21</a:t>
            </a:fld>
            <a:endParaRPr lang="en-US"/>
          </a:p>
        </p:txBody>
      </p:sp>
    </p:spTree>
    <p:extLst>
      <p:ext uri="{BB962C8B-B14F-4D97-AF65-F5344CB8AC3E}">
        <p14:creationId xmlns:p14="http://schemas.microsoft.com/office/powerpoint/2010/main" val="8254118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22</a:t>
            </a:fld>
            <a:endParaRPr lang="en-US"/>
          </a:p>
        </p:txBody>
      </p:sp>
    </p:spTree>
    <p:extLst>
      <p:ext uri="{BB962C8B-B14F-4D97-AF65-F5344CB8AC3E}">
        <p14:creationId xmlns:p14="http://schemas.microsoft.com/office/powerpoint/2010/main" val="2045900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quality of patient--- provider relations, even in the modern era, remains a significant influence on patient outcomes.1b Indeed, research consistently finds that the way patients and their health care providers interact can matter more than even the training or expertise of the doctors and medical staff who treat them. Interaction quality affects how well patients understand information presented during visits, the amount of pertinent information they later recall, their satisfaction with their treatment, and their adherence to the recommended treatment regimen.2,3</a:t>
            </a:r>
          </a:p>
          <a:p>
            <a:endParaRPr lang="en-US" dirty="0" smtClean="0"/>
          </a:p>
          <a:p>
            <a:r>
              <a:rPr lang="en-US" dirty="0" smtClean="0"/>
              <a:t>Thousands of studies have documented racial disparities in medical care, which an Institute of Medicine panel defines as “racial or ethnic differences in the quality of health care that are not due to access-related factors or clinical needs, preferences, and appropriateness of the intervention.” 5(pp3---4) Although some of these disparities occur because racial minorities tend to receive care in </a:t>
            </a:r>
            <a:r>
              <a:rPr lang="en-US" dirty="0" err="1" smtClean="0"/>
              <a:t>underresourced</a:t>
            </a:r>
            <a:r>
              <a:rPr lang="en-US" dirty="0" smtClean="0"/>
              <a:t> health care facilities,5,6 racial disparities also exist in </a:t>
            </a:r>
            <a:r>
              <a:rPr lang="en-US" dirty="0" err="1" smtClean="0"/>
              <a:t>highquality</a:t>
            </a:r>
            <a:r>
              <a:rPr lang="en-US" dirty="0" smtClean="0"/>
              <a:t> health care facilities.5,7</a:t>
            </a:r>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1</a:t>
            </a:fld>
            <a:endParaRPr lang="en-US"/>
          </a:p>
        </p:txBody>
      </p:sp>
    </p:spTree>
    <p:extLst>
      <p:ext uri="{BB962C8B-B14F-4D97-AF65-F5344CB8AC3E}">
        <p14:creationId xmlns:p14="http://schemas.microsoft.com/office/powerpoint/2010/main" val="1315954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520"/>
              </a:spcBef>
              <a:spcAft>
                <a:spcPts val="0"/>
              </a:spcAft>
              <a:buClrTx/>
            </a:pPr>
            <a:endParaRPr lang="en-US" sz="1200" dirty="0">
              <a:solidFill>
                <a:srgbClr val="FFFFFF"/>
              </a:solidFill>
              <a:sym typeface="Merriweather"/>
            </a:endParaRPr>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3</a:t>
            </a:fld>
            <a:endParaRPr lang="en-US"/>
          </a:p>
        </p:txBody>
      </p:sp>
    </p:spTree>
    <p:extLst>
      <p:ext uri="{BB962C8B-B14F-4D97-AF65-F5344CB8AC3E}">
        <p14:creationId xmlns:p14="http://schemas.microsoft.com/office/powerpoint/2010/main" val="1286947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4</a:t>
            </a:fld>
            <a:endParaRPr lang="en-US"/>
          </a:p>
        </p:txBody>
      </p:sp>
    </p:spTree>
    <p:extLst>
      <p:ext uri="{BB962C8B-B14F-4D97-AF65-F5344CB8AC3E}">
        <p14:creationId xmlns:p14="http://schemas.microsoft.com/office/powerpoint/2010/main" val="1481083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marL="171450" indent="-171450">
              <a:buFontTx/>
              <a:buChar char="-"/>
              <a:defRPr/>
            </a:pPr>
            <a:r>
              <a:rPr lang="en-US" dirty="0" err="1" smtClean="0"/>
              <a:t>Ryn</a:t>
            </a:r>
            <a:r>
              <a:rPr lang="en-US" dirty="0" smtClean="0"/>
              <a:t> et al. (2015) identified several factors that predicted increases in implicit bias during medical school, such as having heard negative comments from supervising medical staff about African American patients, and having had unfavorable contact with African American physicians. </a:t>
            </a:r>
            <a:endParaRPr lang="en-US" dirty="0" smtClean="0">
              <a:solidFill>
                <a:schemeClr val="tx1"/>
              </a:solidFill>
              <a:latin typeface="+mn-lt"/>
              <a:ea typeface="+mn-ea"/>
              <a:cs typeface="+mn-cs"/>
            </a:endParaRPr>
          </a:p>
        </p:txBody>
      </p:sp>
      <p:sp>
        <p:nvSpPr>
          <p:cNvPr id="139267" name="Slide Number Placeholder 3"/>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MS PGothic" charset="-128"/>
              </a:defRPr>
            </a:lvl1pPr>
            <a:lvl2pPr>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MS PGothic" charset="-128"/>
              </a:defRPr>
            </a:lvl2pPr>
            <a:lvl3pPr>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MS PGothic" charset="-128"/>
              </a:defRPr>
            </a:lvl3pPr>
            <a:lvl4pPr>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MS PGothic" charset="-128"/>
              </a:defRPr>
            </a:lvl4pPr>
            <a:lvl5pPr>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MS PGothic"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MS PGothic"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MS PGothic"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MS PGothic"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MS PGothic" charset="-128"/>
              </a:defRPr>
            </a:lvl9pPr>
          </a:lstStyle>
          <a:p>
            <a:pPr>
              <a:buClrTx/>
              <a:buSzPct val="25000"/>
              <a:buFontTx/>
              <a:buNone/>
            </a:pPr>
            <a:fld id="{13C620A9-2AC5-4748-AA56-A622F9169D90}" type="slidenum">
              <a:rPr lang="en-US" altLang="en-US" sz="1200">
                <a:solidFill>
                  <a:srgbClr val="000000"/>
                </a:solidFill>
                <a:latin typeface="Raleway" charset="0"/>
              </a:rPr>
              <a:pPr>
                <a:buClrTx/>
                <a:buSzPct val="25000"/>
                <a:buFontTx/>
                <a:buNone/>
              </a:pPr>
              <a:t>5</a:t>
            </a:fld>
            <a:endParaRPr lang="en-US" altLang="en-US" sz="1200">
              <a:solidFill>
                <a:srgbClr val="000000"/>
              </a:solidFill>
              <a:latin typeface="Raleway" charset="0"/>
            </a:endParaRPr>
          </a:p>
        </p:txBody>
      </p:sp>
    </p:spTree>
    <p:extLst>
      <p:ext uri="{BB962C8B-B14F-4D97-AF65-F5344CB8AC3E}">
        <p14:creationId xmlns:p14="http://schemas.microsoft.com/office/powerpoint/2010/main" val="1915243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6</a:t>
            </a:fld>
            <a:endParaRPr lang="en-US"/>
          </a:p>
        </p:txBody>
      </p:sp>
    </p:spTree>
    <p:extLst>
      <p:ext uri="{BB962C8B-B14F-4D97-AF65-F5344CB8AC3E}">
        <p14:creationId xmlns:p14="http://schemas.microsoft.com/office/powerpoint/2010/main" val="1337162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kern="1200" dirty="0" smtClean="0"/>
              <a:t>**NEW STUDY (2016)</a:t>
            </a:r>
          </a:p>
          <a:p>
            <a:pPr marL="0" marR="0" indent="0" algn="l" defTabSz="457200" rtl="0" eaLnBrk="1" fontAlgn="auto" latinLnBrk="0" hangingPunct="1">
              <a:lnSpc>
                <a:spcPct val="100000"/>
              </a:lnSpc>
              <a:spcBef>
                <a:spcPts val="0"/>
              </a:spcBef>
              <a:spcAft>
                <a:spcPts val="0"/>
              </a:spcAft>
              <a:buClrTx/>
              <a:buSzTx/>
              <a:buFontTx/>
              <a:buNone/>
              <a:tabLst/>
              <a:defRPr/>
            </a:pPr>
            <a:endParaRPr lang="en-US" kern="12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kern="1200" dirty="0" smtClean="0"/>
              <a:t>- Video and audio recording of physician interaction with patients receiving end of life care</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kern="1200" baseline="0" dirty="0" smtClean="0"/>
              <a:t>No difference in verbal communication by race of patient</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kern="1200" baseline="0" dirty="0" smtClean="0"/>
              <a:t>Difference in NONVERBAL communication, as rated by third-party observer</a:t>
            </a:r>
            <a:endParaRPr lang="en-US" kern="1200" dirty="0" smtClean="0"/>
          </a:p>
          <a:p>
            <a:pPr marL="228600" marR="0" indent="-228600" algn="l" defTabSz="457200" rtl="0" eaLnBrk="1" fontAlgn="auto" latinLnBrk="0" hangingPunct="1">
              <a:lnSpc>
                <a:spcPct val="100000"/>
              </a:lnSpc>
              <a:spcBef>
                <a:spcPts val="0"/>
              </a:spcBef>
              <a:spcAft>
                <a:spcPts val="0"/>
              </a:spcAft>
              <a:buClrTx/>
              <a:buSzTx/>
              <a:buFontTx/>
              <a:buAutoNum type="arabicParenBoth"/>
              <a:tabLst/>
              <a:defRPr/>
            </a:pPr>
            <a:endParaRPr lang="en-US" sz="1200" b="0" i="0" u="none" strike="noStrike"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kern="12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Elliott, A. M., Alexander, S. C., </a:t>
            </a:r>
            <a:r>
              <a:rPr lang="en-US" sz="1200" kern="1200" dirty="0" err="1" smtClean="0">
                <a:solidFill>
                  <a:schemeClr val="tx1"/>
                </a:solidFill>
                <a:latin typeface="+mn-lt"/>
                <a:ea typeface="+mn-ea"/>
                <a:cs typeface="+mn-cs"/>
              </a:rPr>
              <a:t>Mescher</a:t>
            </a:r>
            <a:r>
              <a:rPr lang="en-US" sz="1200" kern="1200" dirty="0" smtClean="0">
                <a:solidFill>
                  <a:schemeClr val="tx1"/>
                </a:solidFill>
                <a:latin typeface="+mn-lt"/>
                <a:ea typeface="+mn-ea"/>
                <a:cs typeface="+mn-cs"/>
              </a:rPr>
              <a:t>, C. A., Mohan, D., &amp; </a:t>
            </a:r>
            <a:r>
              <a:rPr lang="en-US" sz="1200" kern="1200" dirty="0" err="1" smtClean="0">
                <a:solidFill>
                  <a:schemeClr val="tx1"/>
                </a:solidFill>
                <a:latin typeface="+mn-lt"/>
                <a:ea typeface="+mn-ea"/>
                <a:cs typeface="+mn-cs"/>
              </a:rPr>
              <a:t>Barnato</a:t>
            </a:r>
            <a:r>
              <a:rPr lang="en-US" sz="1200" kern="1200" dirty="0" smtClean="0">
                <a:solidFill>
                  <a:schemeClr val="tx1"/>
                </a:solidFill>
                <a:latin typeface="+mn-lt"/>
                <a:ea typeface="+mn-ea"/>
                <a:cs typeface="+mn-cs"/>
              </a:rPr>
              <a:t>, A. E. (2016). Differences in Physicians' Verbal and Nonverbal Communication With Black and White Patients at the End of Life. </a:t>
            </a:r>
            <a:r>
              <a:rPr lang="en-US" sz="1200" i="1" kern="1200" dirty="0" smtClean="0">
                <a:solidFill>
                  <a:schemeClr val="tx1"/>
                </a:solidFill>
                <a:latin typeface="+mn-lt"/>
                <a:ea typeface="+mn-ea"/>
                <a:cs typeface="+mn-cs"/>
              </a:rPr>
              <a:t>Journal of pain and symptom management</a:t>
            </a:r>
            <a:r>
              <a:rPr lang="en-US" sz="1200" i="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51</a:t>
            </a:r>
            <a:r>
              <a:rPr lang="en-US" sz="1200" i="0" kern="1200" dirty="0" smtClean="0">
                <a:solidFill>
                  <a:schemeClr val="tx1"/>
                </a:solidFill>
                <a:latin typeface="+mn-lt"/>
                <a:ea typeface="+mn-ea"/>
                <a:cs typeface="+mn-cs"/>
              </a:rPr>
              <a:t>(1), 1-8.</a:t>
            </a:r>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7</a:t>
            </a:fld>
            <a:endParaRPr lang="en-US"/>
          </a:p>
        </p:txBody>
      </p:sp>
    </p:spTree>
    <p:extLst>
      <p:ext uri="{BB962C8B-B14F-4D97-AF65-F5344CB8AC3E}">
        <p14:creationId xmlns:p14="http://schemas.microsoft.com/office/powerpoint/2010/main" val="13667068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kern="1200" baseline="0" dirty="0" smtClean="0">
              <a:solidFill>
                <a:schemeClr val="tx1"/>
              </a:solidFill>
              <a:latin typeface="+mn-lt"/>
              <a:ea typeface="+mn-ea"/>
              <a:cs typeface="+mn-cs"/>
            </a:endParaRPr>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8</a:t>
            </a:fld>
            <a:endParaRPr lang="en-US"/>
          </a:p>
        </p:txBody>
      </p:sp>
    </p:spTree>
    <p:extLst>
      <p:ext uri="{BB962C8B-B14F-4D97-AF65-F5344CB8AC3E}">
        <p14:creationId xmlns:p14="http://schemas.microsoft.com/office/powerpoint/2010/main" val="195790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9</a:t>
            </a:fld>
            <a:endParaRPr lang="en-US"/>
          </a:p>
        </p:txBody>
      </p:sp>
    </p:spTree>
    <p:extLst>
      <p:ext uri="{BB962C8B-B14F-4D97-AF65-F5344CB8AC3E}">
        <p14:creationId xmlns:p14="http://schemas.microsoft.com/office/powerpoint/2010/main" val="1259873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1143" y="366712"/>
            <a:ext cx="8615363" cy="1135063"/>
          </a:xfrm>
        </p:spPr>
        <p:txBody>
          <a:bodyPr/>
          <a:lstStyle>
            <a:lvl1pPr>
              <a:defRPr sz="4000" b="1">
                <a:solidFill>
                  <a:srgbClr val="424243"/>
                </a:solidFill>
              </a:defRPr>
            </a:lvl1pPr>
          </a:lstStyle>
          <a:p>
            <a:r>
              <a:rPr lang="en-US" dirty="0" smtClean="0"/>
              <a:t>CLICK TO EDIT MASTER TITLE STYLE</a:t>
            </a:r>
            <a:endParaRPr lang="en-US" dirty="0"/>
          </a:p>
        </p:txBody>
      </p:sp>
      <p:sp>
        <p:nvSpPr>
          <p:cNvPr id="8" name="Content Placeholder 2"/>
          <p:cNvSpPr>
            <a:spLocks noGrp="1"/>
          </p:cNvSpPr>
          <p:nvPr>
            <p:ph idx="1"/>
          </p:nvPr>
        </p:nvSpPr>
        <p:spPr>
          <a:xfrm>
            <a:off x="685799" y="1756063"/>
            <a:ext cx="7766050" cy="4191000"/>
          </a:xfrm>
        </p:spPr>
        <p:txBody>
          <a:bodyPr/>
          <a:lstStyle>
            <a:lvl1pPr>
              <a:defRPr sz="2800" b="0" i="0">
                <a:solidFill>
                  <a:schemeClr val="bg1"/>
                </a:solidFill>
                <a:latin typeface="Maven Pro" charset="0"/>
                <a:ea typeface="Maven Pro" charset="0"/>
                <a:cs typeface="Maven Pro" charset="0"/>
              </a:defRPr>
            </a:lvl1pPr>
            <a:lvl2pPr>
              <a:defRPr b="0" i="0">
                <a:solidFill>
                  <a:schemeClr val="bg1"/>
                </a:solidFill>
                <a:latin typeface="Maven Pro" charset="0"/>
                <a:ea typeface="Maven Pro" charset="0"/>
                <a:cs typeface="Maven Pro" charset="0"/>
              </a:defRPr>
            </a:lvl2pPr>
            <a:lvl3pPr>
              <a:defRPr b="0" i="0">
                <a:solidFill>
                  <a:schemeClr val="bg1"/>
                </a:solidFill>
                <a:latin typeface="Maven Pro" charset="0"/>
                <a:ea typeface="Maven Pro" charset="0"/>
                <a:cs typeface="Maven Pro" charset="0"/>
              </a:defRPr>
            </a:lvl3pPr>
            <a:lvl4pPr>
              <a:defRPr b="0" i="0">
                <a:solidFill>
                  <a:schemeClr val="bg1"/>
                </a:solidFill>
                <a:latin typeface="Maven Pro" charset="0"/>
                <a:ea typeface="Maven Pro" charset="0"/>
                <a:cs typeface="Maven Pro" charset="0"/>
              </a:defRPr>
            </a:lvl4pPr>
            <a:lvl5pPr>
              <a:defRPr b="0" i="0">
                <a:solidFill>
                  <a:schemeClr val="bg1"/>
                </a:solidFill>
                <a:latin typeface="Maven Pro" charset="0"/>
                <a:ea typeface="Maven Pro" charset="0"/>
                <a:cs typeface="Maven Pro"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hape 20"/>
          <p:cNvSpPr>
            <a:spLocks noGrp="1"/>
          </p:cNvSpPr>
          <p:nvPr>
            <p:ph type="sldNum" sz="quarter" idx="2"/>
          </p:nvPr>
        </p:nvSpPr>
        <p:spPr>
          <a:xfrm>
            <a:off x="3619500" y="6262687"/>
            <a:ext cx="1898650" cy="595313"/>
          </a:xfrm>
          <a:prstGeom prst="rect">
            <a:avLst/>
          </a:prstGeom>
        </p:spPr>
        <p:txBody>
          <a:bodyPr anchor="ctr"/>
          <a:lstStyle>
            <a:lvl1pPr algn="ctr">
              <a:defRPr sz="1400">
                <a:solidFill>
                  <a:srgbClr val="424243"/>
                </a:solidFill>
              </a:defRPr>
            </a:lvl1pPr>
          </a:lstStyle>
          <a:p>
            <a:fld id="{86CB4B4D-7CA3-9044-876B-883B54F8677D}" type="slidenum">
              <a:rPr lang="en-US" smtClean="0"/>
              <a:pPr/>
              <a:t>‹#›</a:t>
            </a:fld>
            <a:endParaRPr lang="en-US" dirty="0"/>
          </a:p>
        </p:txBody>
      </p:sp>
      <p:pic>
        <p:nvPicPr>
          <p:cNvPr id="6" name="Picture 11" descr="PerceptionLogoFINAL_RGB_V2_Perception.org.eps"/>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6905624" y="6115623"/>
            <a:ext cx="22098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281129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1" y="1981483"/>
            <a:ext cx="3806825" cy="4470494"/>
          </a:xfrm>
        </p:spPr>
        <p:txBody>
          <a:bodyPr/>
          <a:lstStyle>
            <a:lvl1pPr>
              <a:defRPr sz="2800">
                <a:solidFill>
                  <a:srgbClr val="FFFFFF"/>
                </a:solidFill>
                <a:latin typeface="Maven Pro" charset="0"/>
                <a:ea typeface="Maven Pro" charset="0"/>
                <a:cs typeface="Maven Pro" charset="0"/>
              </a:defRPr>
            </a:lvl1pPr>
            <a:lvl2pPr>
              <a:defRPr sz="2400">
                <a:solidFill>
                  <a:srgbClr val="FFFFFF"/>
                </a:solidFill>
                <a:latin typeface="Maven Pro" charset="0"/>
                <a:ea typeface="Maven Pro" charset="0"/>
                <a:cs typeface="Maven Pro" charset="0"/>
              </a:defRPr>
            </a:lvl2pPr>
            <a:lvl3pPr>
              <a:defRPr sz="2000">
                <a:solidFill>
                  <a:srgbClr val="FFFFFF"/>
                </a:solidFill>
                <a:latin typeface="Maven Pro" charset="0"/>
                <a:ea typeface="Maven Pro" charset="0"/>
                <a:cs typeface="Maven Pro" charset="0"/>
              </a:defRPr>
            </a:lvl3pPr>
            <a:lvl4pPr>
              <a:defRPr sz="1800">
                <a:solidFill>
                  <a:srgbClr val="FFFFFF"/>
                </a:solidFill>
                <a:latin typeface="Maven Pro" charset="0"/>
                <a:ea typeface="Maven Pro" charset="0"/>
                <a:cs typeface="Maven Pro" charset="0"/>
              </a:defRPr>
            </a:lvl4pPr>
            <a:lvl5pPr>
              <a:defRPr sz="1800">
                <a:solidFill>
                  <a:srgbClr val="FFFFFF"/>
                </a:solidFill>
                <a:latin typeface="Maven Pro" charset="0"/>
                <a:ea typeface="Maven Pro" charset="0"/>
                <a:cs typeface="Maven Pro"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5026" y="1981483"/>
            <a:ext cx="3806825" cy="4470494"/>
          </a:xfrm>
        </p:spPr>
        <p:txBody>
          <a:bodyPr/>
          <a:lstStyle>
            <a:lvl1pPr>
              <a:defRPr sz="2800">
                <a:solidFill>
                  <a:srgbClr val="FFFFFF"/>
                </a:solidFill>
                <a:latin typeface="Maven Pro" charset="0"/>
                <a:ea typeface="Maven Pro" charset="0"/>
                <a:cs typeface="Maven Pro" charset="0"/>
              </a:defRPr>
            </a:lvl1pPr>
            <a:lvl2pPr>
              <a:defRPr sz="2400">
                <a:solidFill>
                  <a:srgbClr val="FFFFFF"/>
                </a:solidFill>
                <a:latin typeface="Maven Pro" charset="0"/>
                <a:ea typeface="Maven Pro" charset="0"/>
                <a:cs typeface="Maven Pro" charset="0"/>
              </a:defRPr>
            </a:lvl2pPr>
            <a:lvl3pPr>
              <a:defRPr sz="2000">
                <a:solidFill>
                  <a:srgbClr val="FFFFFF"/>
                </a:solidFill>
                <a:latin typeface="Maven Pro" charset="0"/>
                <a:ea typeface="Maven Pro" charset="0"/>
                <a:cs typeface="Maven Pro" charset="0"/>
              </a:defRPr>
            </a:lvl3pPr>
            <a:lvl4pPr>
              <a:defRPr sz="1800">
                <a:solidFill>
                  <a:srgbClr val="FFFFFF"/>
                </a:solidFill>
                <a:latin typeface="Maven Pro" charset="0"/>
                <a:ea typeface="Maven Pro" charset="0"/>
                <a:cs typeface="Maven Pro" charset="0"/>
              </a:defRPr>
            </a:lvl4pPr>
            <a:lvl5pPr>
              <a:defRPr sz="1800">
                <a:solidFill>
                  <a:srgbClr val="FFFFFF"/>
                </a:solidFill>
                <a:latin typeface="Maven Pro" charset="0"/>
                <a:ea typeface="Maven Pro" charset="0"/>
                <a:cs typeface="Maven Pro"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itle 1"/>
          <p:cNvSpPr>
            <a:spLocks noGrp="1"/>
          </p:cNvSpPr>
          <p:nvPr>
            <p:ph type="title" hasCustomPrompt="1"/>
          </p:nvPr>
        </p:nvSpPr>
        <p:spPr>
          <a:xfrm>
            <a:off x="264319" y="609600"/>
            <a:ext cx="8615363" cy="1135063"/>
          </a:xfrm>
        </p:spPr>
        <p:txBody>
          <a:bodyPr/>
          <a:lstStyle>
            <a:lvl1pPr>
              <a:defRPr b="0">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53235821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lank">
    <p:spTree>
      <p:nvGrpSpPr>
        <p:cNvPr id="1" name="Shape 18"/>
        <p:cNvGrpSpPr/>
        <p:nvPr/>
      </p:nvGrpSpPr>
      <p:grpSpPr>
        <a:xfrm>
          <a:off x="0" y="0"/>
          <a:ext cx="0" cy="0"/>
          <a:chOff x="0" y="0"/>
          <a:chExt cx="0" cy="0"/>
        </a:xfrm>
      </p:grpSpPr>
      <p:sp>
        <p:nvSpPr>
          <p:cNvPr id="3" name="Title 1"/>
          <p:cNvSpPr>
            <a:spLocks noGrp="1"/>
          </p:cNvSpPr>
          <p:nvPr>
            <p:ph type="title" hasCustomPrompt="1"/>
          </p:nvPr>
        </p:nvSpPr>
        <p:spPr>
          <a:xfrm>
            <a:off x="264319" y="609600"/>
            <a:ext cx="8615363" cy="1135063"/>
          </a:xfrm>
        </p:spPr>
        <p:txBody>
          <a:bodyPr/>
          <a:lstStyle>
            <a:lvl1pPr>
              <a:defRPr sz="4000" b="1">
                <a:solidFill>
                  <a:srgbClr val="424243"/>
                </a:solidFill>
              </a:defRPr>
            </a:lvl1pPr>
          </a:lstStyle>
          <a:p>
            <a:r>
              <a:rPr lang="en-US" dirty="0" smtClean="0"/>
              <a:t>CLICK TO EDIT MASTER TITLE STYLE</a:t>
            </a:r>
            <a:endParaRPr lang="en-US" dirty="0"/>
          </a:p>
        </p:txBody>
      </p:sp>
      <p:sp>
        <p:nvSpPr>
          <p:cNvPr id="4" name="Shape 20"/>
          <p:cNvSpPr>
            <a:spLocks noGrp="1"/>
          </p:cNvSpPr>
          <p:nvPr>
            <p:ph type="sldNum" sz="quarter" idx="2"/>
          </p:nvPr>
        </p:nvSpPr>
        <p:spPr>
          <a:xfrm>
            <a:off x="3619500" y="6262687"/>
            <a:ext cx="1898650" cy="595313"/>
          </a:xfrm>
          <a:prstGeom prst="rect">
            <a:avLst/>
          </a:prstGeom>
        </p:spPr>
        <p:txBody>
          <a:bodyPr anchor="ctr"/>
          <a:lstStyle>
            <a:lvl1pPr algn="ctr">
              <a:defRPr sz="1400">
                <a:solidFill>
                  <a:srgbClr val="424243"/>
                </a:solidFill>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11965778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cSld name="Section Header">
    <p:spTree>
      <p:nvGrpSpPr>
        <p:cNvPr id="1" name="Shape 64"/>
        <p:cNvGrpSpPr/>
        <p:nvPr/>
      </p:nvGrpSpPr>
      <p:grpSpPr>
        <a:xfrm>
          <a:off x="0" y="0"/>
          <a:ext cx="0" cy="0"/>
          <a:chOff x="0" y="0"/>
          <a:chExt cx="0" cy="0"/>
        </a:xfrm>
      </p:grpSpPr>
      <p:pic>
        <p:nvPicPr>
          <p:cNvPr id="65" name="Shape 65"/>
          <p:cNvPicPr preferRelativeResize="0"/>
          <p:nvPr/>
        </p:nvPicPr>
        <p:blipFill rotWithShape="1">
          <a:blip r:embed="rId2">
            <a:alphaModFix/>
          </a:blip>
          <a:srcRect/>
          <a:stretch/>
        </p:blipFill>
        <p:spPr>
          <a:xfrm>
            <a:off x="0" y="0"/>
            <a:ext cx="9144000" cy="6858000"/>
          </a:xfrm>
          <a:prstGeom prst="rect">
            <a:avLst/>
          </a:prstGeom>
          <a:noFill/>
          <a:ln>
            <a:noFill/>
          </a:ln>
        </p:spPr>
      </p:pic>
      <p:sp>
        <p:nvSpPr>
          <p:cNvPr id="66" name="Shape 66"/>
          <p:cNvSpPr txBox="1">
            <a:spLocks noGrp="1"/>
          </p:cNvSpPr>
          <p:nvPr>
            <p:ph type="title"/>
          </p:nvPr>
        </p:nvSpPr>
        <p:spPr>
          <a:xfrm>
            <a:off x="685800" y="609600"/>
            <a:ext cx="7766100" cy="11351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900" b="1" i="0" u="none" strike="noStrike" cap="none">
                <a:solidFill>
                  <a:srgbClr val="000000"/>
                </a:solidFill>
                <a:latin typeface="Raleway"/>
                <a:ea typeface="Raleway"/>
                <a:cs typeface="Raleway"/>
                <a:sym typeface="Raleway"/>
              </a:defRPr>
            </a:lvl1pPr>
            <a:lvl2pPr marL="0" marR="0" lvl="1" indent="0" algn="ctr" rtl="0">
              <a:spcBef>
                <a:spcPts val="0"/>
              </a:spcBef>
              <a:spcAft>
                <a:spcPts val="0"/>
              </a:spcAft>
              <a:buNone/>
              <a:defRPr sz="3900" b="0" i="0" u="none" strike="noStrike" cap="none">
                <a:solidFill>
                  <a:srgbClr val="000000"/>
                </a:solidFill>
                <a:latin typeface="Raleway"/>
                <a:ea typeface="Raleway"/>
                <a:cs typeface="Raleway"/>
                <a:sym typeface="Raleway"/>
              </a:defRPr>
            </a:lvl2pPr>
            <a:lvl3pPr marL="0" marR="0" lvl="2" indent="0" algn="ctr" rtl="0">
              <a:spcBef>
                <a:spcPts val="0"/>
              </a:spcBef>
              <a:spcAft>
                <a:spcPts val="0"/>
              </a:spcAft>
              <a:buNone/>
              <a:defRPr sz="3900" b="0" i="0" u="none" strike="noStrike" cap="none">
                <a:solidFill>
                  <a:srgbClr val="000000"/>
                </a:solidFill>
                <a:latin typeface="Raleway"/>
                <a:ea typeface="Raleway"/>
                <a:cs typeface="Raleway"/>
                <a:sym typeface="Raleway"/>
              </a:defRPr>
            </a:lvl3pPr>
            <a:lvl4pPr marL="0" marR="0" lvl="3" indent="0" algn="ctr" rtl="0">
              <a:spcBef>
                <a:spcPts val="0"/>
              </a:spcBef>
              <a:spcAft>
                <a:spcPts val="0"/>
              </a:spcAft>
              <a:buNone/>
              <a:defRPr sz="3900" b="0" i="0" u="none" strike="noStrike" cap="none">
                <a:solidFill>
                  <a:srgbClr val="000000"/>
                </a:solidFill>
                <a:latin typeface="Raleway"/>
                <a:ea typeface="Raleway"/>
                <a:cs typeface="Raleway"/>
                <a:sym typeface="Raleway"/>
              </a:defRPr>
            </a:lvl4pPr>
            <a:lvl5pPr marL="0" marR="0" lvl="4" indent="0" algn="ctr" rtl="0">
              <a:spcBef>
                <a:spcPts val="0"/>
              </a:spcBef>
              <a:spcAft>
                <a:spcPts val="0"/>
              </a:spcAft>
              <a:buNone/>
              <a:defRPr sz="3900" b="0" i="0" u="none" strike="noStrike" cap="none">
                <a:solidFill>
                  <a:srgbClr val="000000"/>
                </a:solidFill>
                <a:latin typeface="Raleway"/>
                <a:ea typeface="Raleway"/>
                <a:cs typeface="Raleway"/>
                <a:sym typeface="Raleway"/>
              </a:defRPr>
            </a:lvl5pPr>
            <a:lvl6pPr marL="2514600" marR="0" lvl="5" indent="-228600" algn="ctr" rtl="0">
              <a:spcBef>
                <a:spcPts val="0"/>
              </a:spcBef>
              <a:spcAft>
                <a:spcPts val="0"/>
              </a:spcAft>
              <a:buNone/>
              <a:defRPr sz="3900" b="0" i="0" u="none" strike="noStrike" cap="none">
                <a:solidFill>
                  <a:srgbClr val="000000"/>
                </a:solidFill>
                <a:latin typeface="Arial"/>
                <a:ea typeface="Arial"/>
                <a:cs typeface="Arial"/>
                <a:sym typeface="Arial"/>
              </a:defRPr>
            </a:lvl6pPr>
            <a:lvl7pPr marL="2971800" marR="0" lvl="6" indent="-228600" algn="ctr" rtl="0">
              <a:spcBef>
                <a:spcPts val="0"/>
              </a:spcBef>
              <a:spcAft>
                <a:spcPts val="0"/>
              </a:spcAft>
              <a:buNone/>
              <a:defRPr sz="3900" b="0" i="0" u="none" strike="noStrike" cap="none">
                <a:solidFill>
                  <a:srgbClr val="000000"/>
                </a:solidFill>
                <a:latin typeface="Arial"/>
                <a:ea typeface="Arial"/>
                <a:cs typeface="Arial"/>
                <a:sym typeface="Arial"/>
              </a:defRPr>
            </a:lvl7pPr>
            <a:lvl8pPr marL="3429000" marR="0" lvl="7" indent="-228600" algn="ctr" rtl="0">
              <a:spcBef>
                <a:spcPts val="0"/>
              </a:spcBef>
              <a:spcAft>
                <a:spcPts val="0"/>
              </a:spcAft>
              <a:buNone/>
              <a:defRPr sz="3900" b="0" i="0" u="none" strike="noStrike" cap="none">
                <a:solidFill>
                  <a:srgbClr val="000000"/>
                </a:solidFill>
                <a:latin typeface="Arial"/>
                <a:ea typeface="Arial"/>
                <a:cs typeface="Arial"/>
                <a:sym typeface="Arial"/>
              </a:defRPr>
            </a:lvl8pPr>
            <a:lvl9pPr marL="3886200" marR="0" lvl="8" indent="-228600" algn="ctr" rtl="0">
              <a:spcBef>
                <a:spcPts val="0"/>
              </a:spcBef>
              <a:spcAft>
                <a:spcPts val="0"/>
              </a:spcAft>
              <a:buNone/>
              <a:defRPr sz="3900" b="0" i="0" u="none" strike="noStrike" cap="none">
                <a:solidFill>
                  <a:srgbClr val="000000"/>
                </a:solidFill>
                <a:latin typeface="Arial"/>
                <a:ea typeface="Arial"/>
                <a:cs typeface="Arial"/>
                <a:sym typeface="Arial"/>
              </a:defRPr>
            </a:lvl9pPr>
          </a:lstStyle>
          <a:p>
            <a:endParaRPr/>
          </a:p>
        </p:txBody>
      </p:sp>
      <p:sp>
        <p:nvSpPr>
          <p:cNvPr id="67" name="Shape 67"/>
          <p:cNvSpPr txBox="1">
            <a:spLocks noGrp="1"/>
          </p:cNvSpPr>
          <p:nvPr>
            <p:ph type="body" idx="1"/>
          </p:nvPr>
        </p:nvSpPr>
        <p:spPr>
          <a:xfrm>
            <a:off x="685800" y="1981200"/>
            <a:ext cx="7766100" cy="4190999"/>
          </a:xfrm>
          <a:prstGeom prst="rect">
            <a:avLst/>
          </a:prstGeom>
          <a:noFill/>
          <a:ln>
            <a:noFill/>
          </a:ln>
        </p:spPr>
        <p:txBody>
          <a:bodyPr lIns="91425" tIns="91425" rIns="91425" bIns="91425" anchor="t" anchorCtr="0"/>
          <a:lstStyle>
            <a:lvl1pPr marL="342900" marR="0" lvl="0" indent="-342900" algn="l" rtl="0">
              <a:spcBef>
                <a:spcPts val="725"/>
              </a:spcBef>
              <a:spcAft>
                <a:spcPts val="0"/>
              </a:spcAft>
              <a:buNone/>
              <a:defRPr sz="2900" b="0" i="0" u="none" strike="noStrike" cap="none">
                <a:solidFill>
                  <a:srgbClr val="000000"/>
                </a:solidFill>
                <a:latin typeface="Raleway"/>
                <a:ea typeface="Raleway"/>
                <a:cs typeface="Raleway"/>
                <a:sym typeface="Raleway"/>
              </a:defRPr>
            </a:lvl1pPr>
            <a:lvl2pPr marL="742950" marR="0" lvl="1" indent="-285750" algn="l" rtl="0">
              <a:spcBef>
                <a:spcPts val="625"/>
              </a:spcBef>
              <a:spcAft>
                <a:spcPts val="0"/>
              </a:spcAft>
              <a:buNone/>
              <a:defRPr sz="2500" b="0" i="0" u="none" strike="noStrike" cap="none">
                <a:solidFill>
                  <a:srgbClr val="000000"/>
                </a:solidFill>
                <a:latin typeface="Raleway"/>
                <a:ea typeface="Raleway"/>
                <a:cs typeface="Raleway"/>
                <a:sym typeface="Raleway"/>
              </a:defRPr>
            </a:lvl2pPr>
            <a:lvl3pPr marL="1143000" marR="0" lvl="2" indent="-228600" algn="l" rtl="0">
              <a:spcBef>
                <a:spcPts val="525"/>
              </a:spcBef>
              <a:spcAft>
                <a:spcPts val="0"/>
              </a:spcAft>
              <a:buNone/>
              <a:defRPr sz="2100" b="0" i="0" u="none" strike="noStrike" cap="none">
                <a:solidFill>
                  <a:srgbClr val="000000"/>
                </a:solidFill>
                <a:latin typeface="Raleway"/>
                <a:ea typeface="Raleway"/>
                <a:cs typeface="Raleway"/>
                <a:sym typeface="Raleway"/>
              </a:defRPr>
            </a:lvl3pPr>
            <a:lvl4pPr marL="1600200" marR="0" lvl="3" indent="-228600" algn="l" rtl="0">
              <a:spcBef>
                <a:spcPts val="450"/>
              </a:spcBef>
              <a:spcAft>
                <a:spcPts val="0"/>
              </a:spcAft>
              <a:buNone/>
              <a:defRPr sz="1800" b="0" i="0" u="none" strike="noStrike" cap="none">
                <a:solidFill>
                  <a:srgbClr val="000000"/>
                </a:solidFill>
                <a:latin typeface="Raleway"/>
                <a:ea typeface="Raleway"/>
                <a:cs typeface="Raleway"/>
                <a:sym typeface="Raleway"/>
              </a:defRPr>
            </a:lvl4pPr>
            <a:lvl5pPr marL="2057400" marR="0" lvl="4" indent="-228600" algn="l" rtl="0">
              <a:spcBef>
                <a:spcPts val="450"/>
              </a:spcBef>
              <a:spcAft>
                <a:spcPts val="0"/>
              </a:spcAft>
              <a:buNone/>
              <a:defRPr sz="1800" b="0" i="0" u="none" strike="noStrike" cap="none">
                <a:solidFill>
                  <a:srgbClr val="000000"/>
                </a:solidFill>
                <a:latin typeface="Raleway"/>
                <a:ea typeface="Raleway"/>
                <a:cs typeface="Raleway"/>
                <a:sym typeface="Raleway"/>
              </a:defRPr>
            </a:lvl5pPr>
            <a:lvl6pPr marL="2514600" marR="0" lvl="5" indent="-228600" algn="l" rtl="0">
              <a:spcBef>
                <a:spcPts val="450"/>
              </a:spcBef>
              <a:spcAft>
                <a:spcPts val="0"/>
              </a:spcAft>
              <a:buNone/>
              <a:defRPr sz="1800" b="0" i="0" u="none" strike="noStrike" cap="none">
                <a:solidFill>
                  <a:srgbClr val="000000"/>
                </a:solidFill>
                <a:latin typeface="Arial"/>
                <a:ea typeface="Arial"/>
                <a:cs typeface="Arial"/>
                <a:sym typeface="Arial"/>
              </a:defRPr>
            </a:lvl6pPr>
            <a:lvl7pPr marL="2971800" marR="0" lvl="6" indent="-228600" algn="l" rtl="0">
              <a:spcBef>
                <a:spcPts val="450"/>
              </a:spcBef>
              <a:spcAft>
                <a:spcPts val="0"/>
              </a:spcAft>
              <a:buNone/>
              <a:defRPr sz="1800" b="0" i="0" u="none" strike="noStrike" cap="none">
                <a:solidFill>
                  <a:srgbClr val="000000"/>
                </a:solidFill>
                <a:latin typeface="Arial"/>
                <a:ea typeface="Arial"/>
                <a:cs typeface="Arial"/>
                <a:sym typeface="Arial"/>
              </a:defRPr>
            </a:lvl7pPr>
            <a:lvl8pPr marL="3429000" marR="0" lvl="7" indent="-228600" algn="l" rtl="0">
              <a:spcBef>
                <a:spcPts val="450"/>
              </a:spcBef>
              <a:spcAft>
                <a:spcPts val="0"/>
              </a:spcAft>
              <a:buNone/>
              <a:defRPr sz="1800" b="0" i="0" u="none" strike="noStrike" cap="none">
                <a:solidFill>
                  <a:srgbClr val="000000"/>
                </a:solidFill>
                <a:latin typeface="Arial"/>
                <a:ea typeface="Arial"/>
                <a:cs typeface="Arial"/>
                <a:sym typeface="Arial"/>
              </a:defRPr>
            </a:lvl8pPr>
            <a:lvl9pPr marL="3886200" marR="0" lvl="8" indent="-228600" algn="l" rtl="0">
              <a:spcBef>
                <a:spcPts val="450"/>
              </a:spcBef>
              <a:spcAft>
                <a:spcPts val="0"/>
              </a:spcAft>
              <a:buNone/>
              <a:defRPr sz="18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3289017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bwMode="auto">
          <a:xfrm>
            <a:off x="685800" y="609600"/>
            <a:ext cx="7766050" cy="113506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81720" tIns="40680" rIns="81720" bIns="40680" numCol="1" anchor="ctr" anchorCtr="0" compatLnSpc="1">
            <a:prstTxWarp prst="textNoShape">
              <a:avLst/>
            </a:prstTxWarp>
          </a:bodyPr>
          <a:lstStyle/>
          <a:p>
            <a:pPr lvl="0"/>
            <a:r>
              <a:rPr lang="en-GB"/>
              <a:t>Click to edit the title text format</a:t>
            </a:r>
          </a:p>
        </p:txBody>
      </p:sp>
      <p:sp>
        <p:nvSpPr>
          <p:cNvPr id="13315" name="Rectangle 2"/>
          <p:cNvSpPr>
            <a:spLocks noGrp="1" noChangeArrowheads="1"/>
          </p:cNvSpPr>
          <p:nvPr>
            <p:ph type="body" idx="1"/>
          </p:nvPr>
        </p:nvSpPr>
        <p:spPr bwMode="auto">
          <a:xfrm>
            <a:off x="685800" y="1981200"/>
            <a:ext cx="7766050" cy="44704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81720" tIns="40680" rIns="81720" bIns="406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2" name="Rectangle 3"/>
          <p:cNvSpPr>
            <a:spLocks noGrp="1" noChangeArrowheads="1"/>
          </p:cNvSpPr>
          <p:nvPr>
            <p:ph type="dt"/>
          </p:nvPr>
        </p:nvSpPr>
        <p:spPr bwMode="auto">
          <a:xfrm>
            <a:off x="685800" y="6248400"/>
            <a:ext cx="1898650" cy="595313"/>
          </a:xfrm>
          <a:prstGeom prst="rect">
            <a:avLst/>
          </a:prstGeom>
          <a:noFill/>
          <a:ln w="9525">
            <a:noFill/>
            <a:round/>
            <a:headEnd/>
            <a:tailEnd/>
          </a:ln>
          <a:effectLst/>
        </p:spPr>
        <p:txBody>
          <a:bodyPr vert="horz" wrap="square" lIns="81720" tIns="40680" rIns="81720" bIns="40680" numCol="1" anchor="t" anchorCtr="0" compatLnSpc="1">
            <a:prstTxWarp prst="textNoShape">
              <a:avLst/>
            </a:prstTxWarp>
          </a:bodyPr>
          <a:lstStyle>
            <a:lvl1pPr defTabSz="457200">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Raleway"/>
                <a:ea typeface="+mn-ea"/>
                <a:cs typeface="+mn-cs"/>
              </a:defRPr>
            </a:lvl1pPr>
          </a:lstStyle>
          <a:p>
            <a:pPr eaLnBrk="0" fontAlgn="base" hangingPunct="0">
              <a:spcBef>
                <a:spcPct val="0"/>
              </a:spcBef>
              <a:spcAft>
                <a:spcPct val="0"/>
              </a:spcAft>
              <a:defRPr/>
            </a:pPr>
            <a:endParaRPr lang="en-US" kern="1200">
              <a:ea typeface="ＭＳ Ｐゴシック"/>
              <a:cs typeface="ＭＳ Ｐゴシック"/>
            </a:endParaRPr>
          </a:p>
        </p:txBody>
      </p:sp>
      <p:sp>
        <p:nvSpPr>
          <p:cNvPr id="1028" name="Rectangle 4"/>
          <p:cNvSpPr>
            <a:spLocks noGrp="1" noChangeArrowheads="1"/>
          </p:cNvSpPr>
          <p:nvPr>
            <p:ph type="ftr"/>
          </p:nvPr>
        </p:nvSpPr>
        <p:spPr bwMode="auto">
          <a:xfrm>
            <a:off x="3124200" y="6248400"/>
            <a:ext cx="2889250" cy="595313"/>
          </a:xfrm>
          <a:prstGeom prst="rect">
            <a:avLst/>
          </a:prstGeom>
          <a:noFill/>
          <a:ln w="9525">
            <a:noFill/>
            <a:round/>
            <a:headEnd/>
            <a:tailEnd/>
          </a:ln>
          <a:effectLst/>
        </p:spPr>
        <p:txBody>
          <a:bodyPr vert="horz" wrap="square" lIns="81720" tIns="40680" rIns="81720" bIns="40680" numCol="1" anchor="t" anchorCtr="0" compatLnSpc="1">
            <a:prstTxWarp prst="textNoShape">
              <a:avLst/>
            </a:prstTxWarp>
          </a:bodyPr>
          <a:lstStyle>
            <a:lvl1pPr defTabSz="457200">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Raleway"/>
                <a:ea typeface="+mn-ea"/>
                <a:cs typeface="+mn-cs"/>
              </a:defRPr>
            </a:lvl1pPr>
          </a:lstStyle>
          <a:p>
            <a:pPr eaLnBrk="0" fontAlgn="base" hangingPunct="0">
              <a:spcBef>
                <a:spcPct val="0"/>
              </a:spcBef>
              <a:spcAft>
                <a:spcPct val="0"/>
              </a:spcAft>
              <a:defRPr/>
            </a:pPr>
            <a:endParaRPr lang="en-US" kern="1200">
              <a:ea typeface="ＭＳ Ｐゴシック"/>
              <a:cs typeface="ＭＳ Ｐゴシック"/>
            </a:endParaRPr>
          </a:p>
        </p:txBody>
      </p:sp>
      <p:sp>
        <p:nvSpPr>
          <p:cNvPr id="1029" name="Rectangle 5"/>
          <p:cNvSpPr>
            <a:spLocks noGrp="1" noChangeArrowheads="1"/>
          </p:cNvSpPr>
          <p:nvPr>
            <p:ph type="sldNum"/>
          </p:nvPr>
        </p:nvSpPr>
        <p:spPr bwMode="auto">
          <a:xfrm>
            <a:off x="6553200" y="6248400"/>
            <a:ext cx="1898650" cy="595313"/>
          </a:xfrm>
          <a:prstGeom prst="rect">
            <a:avLst/>
          </a:prstGeom>
          <a:noFill/>
          <a:ln w="9525">
            <a:noFill/>
            <a:round/>
            <a:headEnd/>
            <a:tailEnd/>
          </a:ln>
          <a:effectLst/>
        </p:spPr>
        <p:txBody>
          <a:bodyPr vert="horz" wrap="square" lIns="81720" tIns="40680" rIns="81720" bIns="40680" numCol="1" anchor="t" anchorCtr="0" compatLnSpc="1">
            <a:prstTxWarp prst="textNoShape">
              <a:avLst/>
            </a:prstTxWarp>
          </a:bodyPr>
          <a:lstStyle>
            <a:lvl1pPr defTabSz="457200">
              <a:buSzPct val="100000"/>
              <a:defRPr sz="2400">
                <a:solidFill>
                  <a:srgbClr val="000000"/>
                </a:solidFill>
                <a:latin typeface="Raleway" charset="0"/>
              </a:defRPr>
            </a:lvl1pPr>
          </a:lstStyle>
          <a:p>
            <a:pPr eaLnBrk="0" fontAlgn="base" hangingPunct="0">
              <a:spcBef>
                <a:spcPct val="0"/>
              </a:spcBef>
              <a:spcAft>
                <a:spcPct val="0"/>
              </a:spcAft>
              <a:defRPr/>
            </a:pPr>
            <a:fld id="{66AC750D-72CC-9843-9B2F-03F42FBC7277}" type="slidenum">
              <a:rPr lang="en-US" kern="1200">
                <a:ea typeface="MS PGothic" charset="0"/>
                <a:cs typeface="MS PGothic" charset="0"/>
              </a:rPr>
              <a:pPr eaLnBrk="0" fontAlgn="base" hangingPunct="0">
                <a:spcBef>
                  <a:spcPct val="0"/>
                </a:spcBef>
                <a:spcAft>
                  <a:spcPct val="0"/>
                </a:spcAft>
                <a:defRPr/>
              </a:pPr>
              <a:t>‹#›</a:t>
            </a:fld>
            <a:endParaRPr lang="en-US" kern="1200">
              <a:ea typeface="MS PGothic" charset="0"/>
              <a:cs typeface="MS PGothic" charset="0"/>
            </a:endParaRPr>
          </a:p>
        </p:txBody>
      </p:sp>
      <p:pic>
        <p:nvPicPr>
          <p:cNvPr id="13319" name="Picture 6" descr="Perception_PPT_bcgrnd.png"/>
          <p:cNvPicPr>
            <a:picLocks noChangeAspect="1"/>
          </p:cNvPicPr>
          <p:nvPr userDrawn="1"/>
        </p:nvPicPr>
        <p:blipFill>
          <a:blip r:embed="rId6">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458440"/>
      </p:ext>
    </p:extLst>
  </p:cSld>
  <p:clrMap bg1="lt1" tx1="dk1" bg2="lt2" tx2="dk2" accent1="accent1" accent2="accent2" accent3="accent3" accent4="accent4" accent5="accent5" accent6="accent6" hlink="hlink" folHlink="folHlink"/>
  <p:sldLayoutIdLst>
    <p:sldLayoutId id="2147483744" r:id="rId1"/>
    <p:sldLayoutId id="2147483746" r:id="rId2"/>
    <p:sldLayoutId id="2147483991" r:id="rId3"/>
    <p:sldLayoutId id="2147483995" r:id="rId4"/>
  </p:sldLayoutIdLst>
  <p:timing>
    <p:tnLst>
      <p:par>
        <p:cTn id="1" dur="indefinite" restart="never" nodeType="tmRoot"/>
      </p:par>
    </p:tnLst>
  </p:timing>
  <p:hf sldNum="0" hdr="0" ftr="0" dt="0"/>
  <p:txStyles>
    <p:titleStyle>
      <a:lvl1pPr algn="ctr" defTabSz="457200" rtl="0" eaLnBrk="0" fontAlgn="base" hangingPunct="0">
        <a:spcBef>
          <a:spcPct val="0"/>
        </a:spcBef>
        <a:spcAft>
          <a:spcPct val="0"/>
        </a:spcAft>
        <a:buClr>
          <a:srgbClr val="000000"/>
        </a:buClr>
        <a:buSzPct val="100000"/>
        <a:buFont typeface="Times New Roman" charset="0"/>
        <a:defRPr sz="3900">
          <a:solidFill>
            <a:srgbClr val="000000"/>
          </a:solidFill>
          <a:latin typeface="Raleway"/>
          <a:ea typeface="MS PGothic" pitchFamily="34" charset="-128"/>
          <a:cs typeface="MS PGothic" charset="0"/>
        </a:defRPr>
      </a:lvl1pPr>
      <a:lvl2pPr algn="ctr" defTabSz="457200" rtl="0" eaLnBrk="0" fontAlgn="base" hangingPunct="0">
        <a:spcBef>
          <a:spcPct val="0"/>
        </a:spcBef>
        <a:spcAft>
          <a:spcPct val="0"/>
        </a:spcAft>
        <a:buClr>
          <a:srgbClr val="000000"/>
        </a:buClr>
        <a:buSzPct val="100000"/>
        <a:buFont typeface="Times New Roman" charset="0"/>
        <a:defRPr sz="3900">
          <a:solidFill>
            <a:srgbClr val="000000"/>
          </a:solidFill>
          <a:latin typeface="Raleway" charset="0"/>
          <a:ea typeface="MS PGothic" pitchFamily="34" charset="-128"/>
          <a:cs typeface="MS PGothic" charset="0"/>
        </a:defRPr>
      </a:lvl2pPr>
      <a:lvl3pPr algn="ctr" defTabSz="457200" rtl="0" eaLnBrk="0" fontAlgn="base" hangingPunct="0">
        <a:spcBef>
          <a:spcPct val="0"/>
        </a:spcBef>
        <a:spcAft>
          <a:spcPct val="0"/>
        </a:spcAft>
        <a:buClr>
          <a:srgbClr val="000000"/>
        </a:buClr>
        <a:buSzPct val="100000"/>
        <a:buFont typeface="Times New Roman" charset="0"/>
        <a:defRPr sz="3900">
          <a:solidFill>
            <a:srgbClr val="000000"/>
          </a:solidFill>
          <a:latin typeface="Raleway" charset="0"/>
          <a:ea typeface="MS PGothic" pitchFamily="34" charset="-128"/>
          <a:cs typeface="MS PGothic" charset="0"/>
        </a:defRPr>
      </a:lvl3pPr>
      <a:lvl4pPr algn="ctr" defTabSz="457200" rtl="0" eaLnBrk="0" fontAlgn="base" hangingPunct="0">
        <a:spcBef>
          <a:spcPct val="0"/>
        </a:spcBef>
        <a:spcAft>
          <a:spcPct val="0"/>
        </a:spcAft>
        <a:buClr>
          <a:srgbClr val="000000"/>
        </a:buClr>
        <a:buSzPct val="100000"/>
        <a:buFont typeface="Times New Roman" charset="0"/>
        <a:defRPr sz="3900">
          <a:solidFill>
            <a:srgbClr val="000000"/>
          </a:solidFill>
          <a:latin typeface="Raleway" charset="0"/>
          <a:ea typeface="MS PGothic" pitchFamily="34" charset="-128"/>
          <a:cs typeface="MS PGothic" charset="0"/>
        </a:defRPr>
      </a:lvl4pPr>
      <a:lvl5pPr algn="ctr" defTabSz="457200" rtl="0" eaLnBrk="0" fontAlgn="base" hangingPunct="0">
        <a:spcBef>
          <a:spcPct val="0"/>
        </a:spcBef>
        <a:spcAft>
          <a:spcPct val="0"/>
        </a:spcAft>
        <a:buClr>
          <a:srgbClr val="000000"/>
        </a:buClr>
        <a:buSzPct val="100000"/>
        <a:buFont typeface="Times New Roman" charset="0"/>
        <a:defRPr sz="3900">
          <a:solidFill>
            <a:srgbClr val="000000"/>
          </a:solidFill>
          <a:latin typeface="Raleway" charset="0"/>
          <a:ea typeface="MS PGothic" pitchFamily="34" charset="-128"/>
          <a:cs typeface="MS PGothic" charset="0"/>
        </a:defRPr>
      </a:lvl5pPr>
      <a:lvl6pPr marL="2514600" indent="-228600" algn="ctr" defTabSz="457200" rtl="0" fontAlgn="base">
        <a:spcBef>
          <a:spcPct val="0"/>
        </a:spcBef>
        <a:spcAft>
          <a:spcPct val="0"/>
        </a:spcAft>
        <a:buClr>
          <a:srgbClr val="000000"/>
        </a:buClr>
        <a:buSzPct val="100000"/>
        <a:buFont typeface="Times New Roman" pitchFamily="16" charset="0"/>
        <a:defRPr sz="3900">
          <a:solidFill>
            <a:srgbClr val="000000"/>
          </a:solidFill>
          <a:latin typeface="Arial" charset="0"/>
          <a:ea typeface="ＭＳ Ｐゴシック" charset="0"/>
          <a:cs typeface="ＭＳ Ｐゴシック" charset="0"/>
        </a:defRPr>
      </a:lvl6pPr>
      <a:lvl7pPr marL="2971800" indent="-228600" algn="ctr" defTabSz="457200" rtl="0" fontAlgn="base">
        <a:spcBef>
          <a:spcPct val="0"/>
        </a:spcBef>
        <a:spcAft>
          <a:spcPct val="0"/>
        </a:spcAft>
        <a:buClr>
          <a:srgbClr val="000000"/>
        </a:buClr>
        <a:buSzPct val="100000"/>
        <a:buFont typeface="Times New Roman" pitchFamily="16" charset="0"/>
        <a:defRPr sz="3900">
          <a:solidFill>
            <a:srgbClr val="000000"/>
          </a:solidFill>
          <a:latin typeface="Arial" charset="0"/>
          <a:ea typeface="ＭＳ Ｐゴシック" charset="0"/>
          <a:cs typeface="ＭＳ Ｐゴシック" charset="0"/>
        </a:defRPr>
      </a:lvl7pPr>
      <a:lvl8pPr marL="3429000" indent="-228600" algn="ctr" defTabSz="457200" rtl="0" fontAlgn="base">
        <a:spcBef>
          <a:spcPct val="0"/>
        </a:spcBef>
        <a:spcAft>
          <a:spcPct val="0"/>
        </a:spcAft>
        <a:buClr>
          <a:srgbClr val="000000"/>
        </a:buClr>
        <a:buSzPct val="100000"/>
        <a:buFont typeface="Times New Roman" pitchFamily="16" charset="0"/>
        <a:defRPr sz="3900">
          <a:solidFill>
            <a:srgbClr val="000000"/>
          </a:solidFill>
          <a:latin typeface="Arial" charset="0"/>
          <a:ea typeface="ＭＳ Ｐゴシック" charset="0"/>
          <a:cs typeface="ＭＳ Ｐゴシック" charset="0"/>
        </a:defRPr>
      </a:lvl8pPr>
      <a:lvl9pPr marL="3886200" indent="-228600" algn="ctr" defTabSz="457200" rtl="0" fontAlgn="base">
        <a:spcBef>
          <a:spcPct val="0"/>
        </a:spcBef>
        <a:spcAft>
          <a:spcPct val="0"/>
        </a:spcAft>
        <a:buClr>
          <a:srgbClr val="000000"/>
        </a:buClr>
        <a:buSzPct val="100000"/>
        <a:buFont typeface="Times New Roman" pitchFamily="16" charset="0"/>
        <a:defRPr sz="3900">
          <a:solidFill>
            <a:srgbClr val="000000"/>
          </a:solidFill>
          <a:latin typeface="Arial" charset="0"/>
          <a:ea typeface="ＭＳ Ｐゴシック" charset="0"/>
          <a:cs typeface="ＭＳ Ｐゴシック" charset="0"/>
        </a:defRPr>
      </a:lvl9pPr>
    </p:titleStyle>
    <p:bodyStyle>
      <a:lvl1pPr marL="342900" indent="-342900" algn="l" defTabSz="457200" rtl="0" eaLnBrk="0" fontAlgn="base" hangingPunct="0">
        <a:spcBef>
          <a:spcPts val="725"/>
        </a:spcBef>
        <a:spcAft>
          <a:spcPct val="0"/>
        </a:spcAft>
        <a:buClr>
          <a:srgbClr val="000000"/>
        </a:buClr>
        <a:buSzPct val="100000"/>
        <a:buFont typeface="Times New Roman" charset="0"/>
        <a:defRPr sz="2900">
          <a:solidFill>
            <a:srgbClr val="000000"/>
          </a:solidFill>
          <a:latin typeface="Raleway"/>
          <a:ea typeface="MS PGothic" pitchFamily="34" charset="-128"/>
          <a:cs typeface="MS PGothic" charset="0"/>
        </a:defRPr>
      </a:lvl1pPr>
      <a:lvl2pPr marL="742950" indent="-285750" algn="l" defTabSz="457200" rtl="0" eaLnBrk="0" fontAlgn="base" hangingPunct="0">
        <a:spcBef>
          <a:spcPts val="625"/>
        </a:spcBef>
        <a:spcAft>
          <a:spcPct val="0"/>
        </a:spcAft>
        <a:buClr>
          <a:srgbClr val="000000"/>
        </a:buClr>
        <a:buSzPct val="100000"/>
        <a:buFont typeface="Times New Roman" charset="0"/>
        <a:defRPr sz="2500">
          <a:solidFill>
            <a:srgbClr val="000000"/>
          </a:solidFill>
          <a:latin typeface="Raleway"/>
          <a:ea typeface="MS PGothic" pitchFamily="34" charset="-128"/>
          <a:cs typeface="MS PGothic" charset="0"/>
        </a:defRPr>
      </a:lvl2pPr>
      <a:lvl3pPr marL="1143000" indent="-228600" algn="l" defTabSz="457200" rtl="0" eaLnBrk="0" fontAlgn="base" hangingPunct="0">
        <a:spcBef>
          <a:spcPts val="525"/>
        </a:spcBef>
        <a:spcAft>
          <a:spcPct val="0"/>
        </a:spcAft>
        <a:buClr>
          <a:srgbClr val="000000"/>
        </a:buClr>
        <a:buSzPct val="100000"/>
        <a:buFont typeface="Times New Roman" charset="0"/>
        <a:defRPr sz="2100">
          <a:solidFill>
            <a:srgbClr val="000000"/>
          </a:solidFill>
          <a:latin typeface="Raleway"/>
          <a:ea typeface="MS PGothic" pitchFamily="34" charset="-128"/>
          <a:cs typeface="MS PGothic" charset="0"/>
        </a:defRPr>
      </a:lvl3pPr>
      <a:lvl4pPr marL="1600200" indent="-228600" algn="l" defTabSz="457200" rtl="0" eaLnBrk="0" fontAlgn="base" hangingPunct="0">
        <a:spcBef>
          <a:spcPts val="450"/>
        </a:spcBef>
        <a:spcAft>
          <a:spcPct val="0"/>
        </a:spcAft>
        <a:buClr>
          <a:srgbClr val="000000"/>
        </a:buClr>
        <a:buSzPct val="100000"/>
        <a:buFont typeface="Times New Roman" charset="0"/>
        <a:defRPr>
          <a:solidFill>
            <a:srgbClr val="000000"/>
          </a:solidFill>
          <a:latin typeface="Raleway"/>
          <a:ea typeface="MS PGothic" pitchFamily="34" charset="-128"/>
          <a:cs typeface="MS PGothic" charset="0"/>
        </a:defRPr>
      </a:lvl4pPr>
      <a:lvl5pPr marL="2057400" indent="-228600" algn="l" defTabSz="457200" rtl="0" eaLnBrk="0" fontAlgn="base" hangingPunct="0">
        <a:spcBef>
          <a:spcPts val="450"/>
        </a:spcBef>
        <a:spcAft>
          <a:spcPct val="0"/>
        </a:spcAft>
        <a:buClr>
          <a:srgbClr val="000000"/>
        </a:buClr>
        <a:buSzPct val="100000"/>
        <a:buFont typeface="Times New Roman" charset="0"/>
        <a:defRPr>
          <a:solidFill>
            <a:srgbClr val="000000"/>
          </a:solidFill>
          <a:latin typeface="Raleway"/>
          <a:ea typeface="MS PGothic" pitchFamily="34" charset="-128"/>
          <a:cs typeface="MS PGothic" charset="0"/>
        </a:defRPr>
      </a:lvl5pPr>
      <a:lvl6pPr marL="2514600" indent="-228600" algn="l" defTabSz="457200" rtl="0" fontAlgn="base">
        <a:spcBef>
          <a:spcPts val="450"/>
        </a:spcBef>
        <a:spcAft>
          <a:spcPct val="0"/>
        </a:spcAft>
        <a:buClr>
          <a:srgbClr val="000000"/>
        </a:buClr>
        <a:buSzPct val="100000"/>
        <a:buFont typeface="Times New Roman" pitchFamily="16" charset="0"/>
        <a:defRPr>
          <a:solidFill>
            <a:srgbClr val="000000"/>
          </a:solidFill>
          <a:latin typeface="+mn-lt"/>
          <a:ea typeface="+mn-ea"/>
          <a:cs typeface="+mn-cs"/>
        </a:defRPr>
      </a:lvl6pPr>
      <a:lvl7pPr marL="2971800" indent="-228600" algn="l" defTabSz="457200" rtl="0" fontAlgn="base">
        <a:spcBef>
          <a:spcPts val="450"/>
        </a:spcBef>
        <a:spcAft>
          <a:spcPct val="0"/>
        </a:spcAft>
        <a:buClr>
          <a:srgbClr val="000000"/>
        </a:buClr>
        <a:buSzPct val="100000"/>
        <a:buFont typeface="Times New Roman" pitchFamily="16" charset="0"/>
        <a:defRPr>
          <a:solidFill>
            <a:srgbClr val="000000"/>
          </a:solidFill>
          <a:latin typeface="+mn-lt"/>
          <a:ea typeface="+mn-ea"/>
          <a:cs typeface="+mn-cs"/>
        </a:defRPr>
      </a:lvl7pPr>
      <a:lvl8pPr marL="3429000" indent="-228600" algn="l" defTabSz="457200" rtl="0" fontAlgn="base">
        <a:spcBef>
          <a:spcPts val="450"/>
        </a:spcBef>
        <a:spcAft>
          <a:spcPct val="0"/>
        </a:spcAft>
        <a:buClr>
          <a:srgbClr val="000000"/>
        </a:buClr>
        <a:buSzPct val="100000"/>
        <a:buFont typeface="Times New Roman" pitchFamily="16" charset="0"/>
        <a:defRPr>
          <a:solidFill>
            <a:srgbClr val="000000"/>
          </a:solidFill>
          <a:latin typeface="+mn-lt"/>
          <a:ea typeface="+mn-ea"/>
          <a:cs typeface="+mn-cs"/>
        </a:defRPr>
      </a:lvl8pPr>
      <a:lvl9pPr marL="3886200" indent="-228600" algn="l" defTabSz="457200" rtl="0" fontAlgn="base">
        <a:spcBef>
          <a:spcPts val="450"/>
        </a:spcBef>
        <a:spcAft>
          <a:spcPct val="0"/>
        </a:spcAft>
        <a:buClr>
          <a:srgbClr val="000000"/>
        </a:buClr>
        <a:buSzPct val="100000"/>
        <a:buFont typeface="Times New Roman" pitchFamily="16" charset="0"/>
        <a:defRPr>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4.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5.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4.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image" Target="../media/image8.jpeg"/><Relationship Id="rId5" Type="http://schemas.openxmlformats.org/officeDocument/2006/relationships/image" Target="../media/image9.gif"/><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4" Type="http://schemas.openxmlformats.org/officeDocument/2006/relationships/image" Target="../media/image11.pn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4" Type="http://schemas.openxmlformats.org/officeDocument/2006/relationships/image" Target="../media/image14.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2"/>
          <p:cNvSpPr txBox="1">
            <a:spLocks/>
          </p:cNvSpPr>
          <p:nvPr/>
        </p:nvSpPr>
        <p:spPr>
          <a:xfrm>
            <a:off x="252483" y="5326302"/>
            <a:ext cx="8639033" cy="1298972"/>
          </a:xfrm>
          <a:prstGeom prst="rect">
            <a:avLst/>
          </a:prstGeom>
          <a:noFill/>
          <a:ln>
            <a:noFill/>
          </a:ln>
        </p:spPr>
        <p:txBody>
          <a:bodyPr lIns="91425" tIns="91425" rIns="91425" bIns="91425" anchor="ctr" anchorCtr="0"/>
          <a:lstStyle>
            <a:defPPr marR="0" algn="l" rtl="0">
              <a:lnSpc>
                <a:spcPct val="100000"/>
              </a:lnSpc>
              <a:spcBef>
                <a:spcPts val="0"/>
              </a:spcBef>
              <a:spcAft>
                <a:spcPts val="0"/>
              </a:spcAft>
            </a:defPPr>
            <a:lvl1pPr marL="0" marR="0" indent="0" algn="ctr"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L="0" marR="0" indent="0" algn="ctr"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L="0" marR="0" indent="0" algn="ctr" rtl="0">
              <a:spcBef>
                <a:spcPts val="0"/>
              </a:spcBef>
              <a:spcAft>
                <a:spcPts val="0"/>
              </a:spcAft>
              <a:defRPr/>
            </a:lvl3pPr>
            <a:lvl4pPr marL="0" marR="0" indent="0" algn="ctr" rtl="0">
              <a:spcBef>
                <a:spcPts val="0"/>
              </a:spcBef>
              <a:spcAft>
                <a:spcPts val="0"/>
              </a:spcAft>
              <a:defRPr/>
            </a:lvl4pPr>
            <a:lvl5pPr marL="0" marR="0" indent="0" algn="ctr" rtl="0">
              <a:spcBef>
                <a:spcPts val="0"/>
              </a:spcBef>
              <a:spcAft>
                <a:spcPts val="0"/>
              </a:spcAft>
              <a:defRPr/>
            </a:lvl5pPr>
            <a:lvl6pPr marL="2514600" marR="0" indent="-228600" algn="ctr" rtl="0">
              <a:spcBef>
                <a:spcPts val="0"/>
              </a:spcBef>
              <a:spcAft>
                <a:spcPts val="0"/>
              </a:spcAft>
              <a:defRPr/>
            </a:lvl6pPr>
            <a:lvl7pPr marL="2971800" marR="0" indent="-228600" algn="ctr" rtl="0">
              <a:spcBef>
                <a:spcPts val="0"/>
              </a:spcBef>
              <a:spcAft>
                <a:spcPts val="0"/>
              </a:spcAft>
              <a:defRPr/>
            </a:lvl7pPr>
            <a:lvl8pPr marL="3429000" marR="0" indent="-228600" algn="ctr" rtl="0">
              <a:spcBef>
                <a:spcPts val="0"/>
              </a:spcBef>
              <a:spcAft>
                <a:spcPts val="0"/>
              </a:spcAft>
              <a:defRPr/>
            </a:lvl8pPr>
            <a:lvl9pPr marL="3886200" marR="0" indent="-228600" algn="ctr" rtl="0">
              <a:spcBef>
                <a:spcPts val="0"/>
              </a:spcBef>
              <a:spcAft>
                <a:spcPts val="0"/>
              </a:spcAft>
              <a:defRPr/>
            </a:lvl9pPr>
          </a:lstStyle>
          <a:p>
            <a:pPr>
              <a:spcAft>
                <a:spcPts val="1200"/>
              </a:spcAft>
            </a:pPr>
            <a:endParaRPr lang="en-US" sz="2000" dirty="0" smtClean="0">
              <a:solidFill>
                <a:srgbClr val="424243"/>
              </a:solidFill>
              <a:latin typeface="Maven Pro Regular" charset="0"/>
              <a:ea typeface="Maven Pro Light 300" charset="0"/>
              <a:cs typeface="Maven Pro Light 300" charset="0"/>
            </a:endParaRPr>
          </a:p>
        </p:txBody>
      </p:sp>
      <p:sp>
        <p:nvSpPr>
          <p:cNvPr id="6" name="TextBox 5"/>
          <p:cNvSpPr txBox="1"/>
          <p:nvPr/>
        </p:nvSpPr>
        <p:spPr>
          <a:xfrm>
            <a:off x="0" y="4231674"/>
            <a:ext cx="9143999" cy="1569660"/>
          </a:xfrm>
          <a:prstGeom prst="rect">
            <a:avLst/>
          </a:prstGeom>
          <a:noFill/>
        </p:spPr>
        <p:txBody>
          <a:bodyPr wrap="square" numCol="1" rtlCol="0">
            <a:spAutoFit/>
          </a:bodyPr>
          <a:lstStyle/>
          <a:p>
            <a:pPr algn="ctr"/>
            <a:endParaRPr lang="en-US" sz="2400" b="1" dirty="0" smtClean="0">
              <a:solidFill>
                <a:srgbClr val="FFFFFF"/>
              </a:solidFill>
              <a:latin typeface="Raleway" charset="0"/>
              <a:ea typeface="Raleway" charset="0"/>
              <a:cs typeface="Raleway" charset="0"/>
            </a:endParaRPr>
          </a:p>
          <a:p>
            <a:pPr algn="ctr"/>
            <a:r>
              <a:rPr lang="en-US" sz="2400" b="1" dirty="0" smtClean="0">
                <a:solidFill>
                  <a:srgbClr val="FFFFFF"/>
                </a:solidFill>
                <a:latin typeface="Raleway" charset="0"/>
                <a:ea typeface="Raleway" charset="0"/>
                <a:cs typeface="Raleway" charset="0"/>
              </a:rPr>
              <a:t>Rachel </a:t>
            </a:r>
            <a:r>
              <a:rPr lang="en-US" sz="2400" b="1" dirty="0" smtClean="0">
                <a:solidFill>
                  <a:srgbClr val="FFFFFF"/>
                </a:solidFill>
                <a:latin typeface="Raleway" charset="0"/>
                <a:ea typeface="Raleway" charset="0"/>
                <a:cs typeface="Raleway" charset="0"/>
              </a:rPr>
              <a:t>D. </a:t>
            </a:r>
            <a:r>
              <a:rPr lang="en-US" sz="2400" b="1" dirty="0" err="1" smtClean="0">
                <a:solidFill>
                  <a:srgbClr val="FFFFFF"/>
                </a:solidFill>
                <a:latin typeface="Raleway" charset="0"/>
                <a:ea typeface="Raleway" charset="0"/>
                <a:cs typeface="Raleway" charset="0"/>
              </a:rPr>
              <a:t>Godsil</a:t>
            </a:r>
            <a:r>
              <a:rPr lang="en-US" sz="2400" b="1" dirty="0" smtClean="0">
                <a:solidFill>
                  <a:srgbClr val="FFFFFF"/>
                </a:solidFill>
                <a:latin typeface="Raleway" charset="0"/>
                <a:ea typeface="Raleway" charset="0"/>
                <a:cs typeface="Raleway" charset="0"/>
              </a:rPr>
              <a:t>, JD</a:t>
            </a:r>
          </a:p>
          <a:p>
            <a:pPr algn="ctr"/>
            <a:r>
              <a:rPr lang="en-US" sz="2400" dirty="0" smtClean="0">
                <a:solidFill>
                  <a:srgbClr val="FFFFFF"/>
                </a:solidFill>
                <a:latin typeface="Raleway" charset="0"/>
                <a:ea typeface="Raleway" charset="0"/>
                <a:cs typeface="Raleway" charset="0"/>
              </a:rPr>
              <a:t>Director of Research &amp; Co-Founder</a:t>
            </a:r>
            <a:endParaRPr lang="en-US" sz="2400" dirty="0">
              <a:solidFill>
                <a:srgbClr val="FFFFFF"/>
              </a:solidFill>
              <a:latin typeface="Raleway" charset="0"/>
              <a:ea typeface="Raleway" charset="0"/>
              <a:cs typeface="Raleway" charset="0"/>
            </a:endParaRPr>
          </a:p>
          <a:p>
            <a:pPr algn="ctr"/>
            <a:r>
              <a:rPr lang="en-US" sz="2400" dirty="0" smtClean="0">
                <a:solidFill>
                  <a:srgbClr val="FFFFFF"/>
                </a:solidFill>
                <a:latin typeface="Raleway" charset="0"/>
                <a:ea typeface="Raleway" charset="0"/>
                <a:cs typeface="Raleway" charset="0"/>
              </a:rPr>
              <a:t>Perception Institute</a:t>
            </a:r>
          </a:p>
        </p:txBody>
      </p:sp>
      <p:sp>
        <p:nvSpPr>
          <p:cNvPr id="9" name="TextBox 8"/>
          <p:cNvSpPr txBox="1"/>
          <p:nvPr/>
        </p:nvSpPr>
        <p:spPr>
          <a:xfrm>
            <a:off x="252483" y="2591969"/>
            <a:ext cx="8528176" cy="1754326"/>
          </a:xfrm>
          <a:prstGeom prst="rect">
            <a:avLst/>
          </a:prstGeom>
          <a:noFill/>
        </p:spPr>
        <p:txBody>
          <a:bodyPr wrap="square" numCol="1" rtlCol="0">
            <a:spAutoFit/>
          </a:bodyPr>
          <a:lstStyle/>
          <a:p>
            <a:pPr algn="ctr"/>
            <a:r>
              <a:rPr lang="en-US" sz="3600" b="1" dirty="0" smtClean="0">
                <a:solidFill>
                  <a:srgbClr val="FFFFFF"/>
                </a:solidFill>
                <a:latin typeface="Raleway" charset="0"/>
                <a:ea typeface="Raleway" charset="0"/>
                <a:cs typeface="Raleway" charset="0"/>
              </a:rPr>
              <a:t>SOLUTIONS:  Implicit </a:t>
            </a:r>
            <a:r>
              <a:rPr lang="en-US" sz="3600" b="1" dirty="0" smtClean="0">
                <a:solidFill>
                  <a:srgbClr val="FFFFFF"/>
                </a:solidFill>
                <a:latin typeface="Raleway" charset="0"/>
                <a:ea typeface="Raleway" charset="0"/>
                <a:cs typeface="Raleway" charset="0"/>
              </a:rPr>
              <a:t>Bias, Racial Anxiety &amp; Stereotype Threat in Health Care</a:t>
            </a:r>
          </a:p>
        </p:txBody>
      </p:sp>
      <p:sp>
        <p:nvSpPr>
          <p:cNvPr id="10" name="Rectangle 9"/>
          <p:cNvSpPr/>
          <p:nvPr/>
        </p:nvSpPr>
        <p:spPr bwMode="auto">
          <a:xfrm>
            <a:off x="0" y="458369"/>
            <a:ext cx="9144000" cy="167640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a:lstStyle/>
          <a:p>
            <a:pPr>
              <a:buFont typeface="Times New Roman" pitchFamily="16" charset="0"/>
              <a:buNone/>
              <a:defRPr/>
            </a:pPr>
            <a:endParaRPr lang="en-US">
              <a:solidFill>
                <a:schemeClr val="bg1"/>
              </a:solidFill>
            </a:endParaRPr>
          </a:p>
        </p:txBody>
      </p:sp>
      <p:pic>
        <p:nvPicPr>
          <p:cNvPr id="11" name="Picture 16" descr="PerceptionLogoFINAL_354PMS_Artboard 3o.eps"/>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0" y="86894"/>
            <a:ext cx="9143999" cy="2505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3" name="TextBox 12"/>
          <p:cNvSpPr txBox="1"/>
          <p:nvPr/>
        </p:nvSpPr>
        <p:spPr>
          <a:xfrm>
            <a:off x="6738425" y="6157299"/>
            <a:ext cx="2405575" cy="369332"/>
          </a:xfrm>
          <a:prstGeom prst="rect">
            <a:avLst/>
          </a:prstGeom>
          <a:noFill/>
        </p:spPr>
        <p:txBody>
          <a:bodyPr wrap="square" rtlCol="0">
            <a:spAutoFit/>
          </a:bodyPr>
          <a:lstStyle/>
          <a:p>
            <a:pPr algn="ctr"/>
            <a:r>
              <a:rPr lang="en-US" sz="1800" dirty="0">
                <a:solidFill>
                  <a:schemeClr val="bg1"/>
                </a:solidFill>
                <a:latin typeface="Maven Pro Regular" charset="0"/>
                <a:ea typeface="Maven Pro Light 300" charset="0"/>
                <a:cs typeface="Maven Pro Light 300" charset="0"/>
              </a:rPr>
              <a:t>@</a:t>
            </a:r>
            <a:r>
              <a:rPr lang="en-US" sz="1800" dirty="0" err="1">
                <a:solidFill>
                  <a:schemeClr val="bg1"/>
                </a:solidFill>
                <a:latin typeface="Maven Pro Regular" charset="0"/>
                <a:ea typeface="Maven Pro Light 300" charset="0"/>
                <a:cs typeface="Maven Pro Light 300" charset="0"/>
              </a:rPr>
              <a:t>perceptioninst</a:t>
            </a:r>
            <a:endParaRPr lang="en-US" sz="1800" dirty="0"/>
          </a:p>
        </p:txBody>
      </p:sp>
    </p:spTree>
    <p:extLst>
      <p:ext uri="{BB962C8B-B14F-4D97-AF65-F5344CB8AC3E}">
        <p14:creationId xmlns:p14="http://schemas.microsoft.com/office/powerpoint/2010/main" val="39827109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IMPLICIT BIAS IS . . .</a:t>
            </a:r>
            <a:endParaRPr lang="en-US" dirty="0"/>
          </a:p>
        </p:txBody>
      </p:sp>
      <p:sp>
        <p:nvSpPr>
          <p:cNvPr id="4" name="Content Placeholder 1"/>
          <p:cNvSpPr>
            <a:spLocks noGrp="1"/>
          </p:cNvSpPr>
          <p:nvPr>
            <p:ph sz="half" idx="1"/>
          </p:nvPr>
        </p:nvSpPr>
        <p:spPr>
          <a:xfrm>
            <a:off x="557281" y="2193124"/>
            <a:ext cx="4161414" cy="4215448"/>
          </a:xfrm>
        </p:spPr>
        <p:txBody>
          <a:bodyPr/>
          <a:lstStyle/>
          <a:p>
            <a:pPr marL="457200" lvl="0" indent="-457200">
              <a:spcBef>
                <a:spcPts val="0"/>
              </a:spcBef>
              <a:spcAft>
                <a:spcPts val="1200"/>
              </a:spcAft>
              <a:buClr>
                <a:srgbClr val="424243"/>
              </a:buClr>
              <a:buFont typeface="Wingdings" charset="2"/>
              <a:buChar char="ü"/>
            </a:pPr>
            <a:r>
              <a:rPr lang="en-US" sz="2400" dirty="0" smtClean="0">
                <a:sym typeface="Raleway"/>
              </a:rPr>
              <a:t>stress</a:t>
            </a:r>
            <a:endParaRPr lang="en-US" sz="2400" dirty="0">
              <a:sym typeface="Raleway"/>
            </a:endParaRPr>
          </a:p>
          <a:p>
            <a:pPr marL="457200" lvl="0" indent="-457200">
              <a:spcBef>
                <a:spcPts val="0"/>
              </a:spcBef>
              <a:spcAft>
                <a:spcPts val="1200"/>
              </a:spcAft>
              <a:buClr>
                <a:srgbClr val="424243"/>
              </a:buClr>
              <a:buFont typeface="Wingdings" charset="2"/>
              <a:buChar char="ü"/>
            </a:pPr>
            <a:r>
              <a:rPr lang="en-US" sz="2400" dirty="0" smtClean="0">
                <a:sym typeface="Raleway"/>
              </a:rPr>
              <a:t>time </a:t>
            </a:r>
            <a:r>
              <a:rPr lang="en-US" sz="2400" dirty="0">
                <a:sym typeface="Raleway"/>
              </a:rPr>
              <a:t>pressure</a:t>
            </a:r>
          </a:p>
          <a:p>
            <a:pPr marL="457200" lvl="0" indent="-457200">
              <a:spcBef>
                <a:spcPts val="0"/>
              </a:spcBef>
              <a:spcAft>
                <a:spcPts val="1200"/>
              </a:spcAft>
              <a:buClr>
                <a:srgbClr val="424243"/>
              </a:buClr>
              <a:buFont typeface="Wingdings" charset="2"/>
              <a:buChar char="ü"/>
            </a:pPr>
            <a:r>
              <a:rPr lang="en-US" sz="2400" dirty="0" smtClean="0">
                <a:sym typeface="Raleway"/>
              </a:rPr>
              <a:t>multi</a:t>
            </a:r>
            <a:r>
              <a:rPr lang="en-US" sz="2400" dirty="0">
                <a:sym typeface="Raleway"/>
              </a:rPr>
              <a:t>-tasking</a:t>
            </a:r>
          </a:p>
          <a:p>
            <a:pPr marL="457200" lvl="0" indent="-457200">
              <a:spcBef>
                <a:spcPts val="0"/>
              </a:spcBef>
              <a:spcAft>
                <a:spcPts val="1200"/>
              </a:spcAft>
              <a:buClr>
                <a:srgbClr val="424243"/>
              </a:buClr>
              <a:buFont typeface="Wingdings" charset="2"/>
              <a:buChar char="ü"/>
            </a:pPr>
            <a:r>
              <a:rPr lang="en-US" sz="2400" dirty="0" smtClean="0">
                <a:sym typeface="Raleway"/>
              </a:rPr>
              <a:t>lack of clear criteria for decision-making</a:t>
            </a:r>
            <a:endParaRPr lang="en-US" sz="2400" dirty="0">
              <a:sym typeface="Raleway"/>
            </a:endParaRPr>
          </a:p>
          <a:p>
            <a:pPr marL="457200" lvl="0" indent="-457200">
              <a:spcBef>
                <a:spcPts val="0"/>
              </a:spcBef>
              <a:spcAft>
                <a:spcPts val="1200"/>
              </a:spcAft>
              <a:buClr>
                <a:srgbClr val="424243"/>
              </a:buClr>
              <a:buFont typeface="Wingdings" charset="2"/>
              <a:buChar char="ü"/>
            </a:pPr>
            <a:r>
              <a:rPr lang="en-US" sz="2400" dirty="0" smtClean="0">
                <a:sym typeface="Raleway"/>
              </a:rPr>
              <a:t>ambiguous or</a:t>
            </a:r>
            <a:r>
              <a:rPr lang="en-US" sz="2400" dirty="0">
                <a:sym typeface="Raleway"/>
              </a:rPr>
              <a:t> </a:t>
            </a:r>
            <a:r>
              <a:rPr lang="en-US" sz="2400" dirty="0" smtClean="0">
                <a:sym typeface="Raleway"/>
              </a:rPr>
              <a:t>incomplete information</a:t>
            </a:r>
            <a:endParaRPr lang="en-US" sz="2400" dirty="0">
              <a:sym typeface="Raleway"/>
            </a:endParaRPr>
          </a:p>
          <a:p>
            <a:pPr marL="457200" lvl="0" indent="-457200">
              <a:spcBef>
                <a:spcPts val="0"/>
              </a:spcBef>
              <a:spcAft>
                <a:spcPts val="1200"/>
              </a:spcAft>
              <a:buClr>
                <a:srgbClr val="424243"/>
              </a:buClr>
              <a:buFont typeface="Wingdings" charset="2"/>
              <a:buChar char="ü"/>
            </a:pPr>
            <a:r>
              <a:rPr lang="en-US" sz="2400" dirty="0">
                <a:sym typeface="Raleway"/>
              </a:rPr>
              <a:t>l</a:t>
            </a:r>
            <a:r>
              <a:rPr lang="en-US" sz="2400" dirty="0" smtClean="0">
                <a:sym typeface="Raleway"/>
              </a:rPr>
              <a:t>ack of familiarity with people from the group</a:t>
            </a:r>
            <a:endParaRPr lang="en-US" sz="2400" dirty="0">
              <a:sym typeface="Raleway"/>
            </a:endParaRPr>
          </a:p>
        </p:txBody>
      </p:sp>
      <p:sp>
        <p:nvSpPr>
          <p:cNvPr id="7" name="TextBox 6"/>
          <p:cNvSpPr txBox="1"/>
          <p:nvPr/>
        </p:nvSpPr>
        <p:spPr>
          <a:xfrm>
            <a:off x="4987636" y="2236529"/>
            <a:ext cx="3888870" cy="3662541"/>
          </a:xfrm>
          <a:prstGeom prst="rect">
            <a:avLst/>
          </a:prstGeom>
          <a:noFill/>
        </p:spPr>
        <p:txBody>
          <a:bodyPr wrap="square" rtlCol="0">
            <a:spAutoFit/>
          </a:bodyPr>
          <a:lstStyle/>
          <a:p>
            <a:pPr lvl="0">
              <a:spcAft>
                <a:spcPts val="1200"/>
              </a:spcAft>
              <a:buClr>
                <a:srgbClr val="424243"/>
              </a:buClr>
            </a:pPr>
            <a:r>
              <a:rPr lang="en-US" sz="2400" b="1" dirty="0">
                <a:solidFill>
                  <a:srgbClr val="424243"/>
                </a:solidFill>
                <a:latin typeface="Maven Pro" charset="0"/>
                <a:ea typeface="Maven Pro" charset="0"/>
                <a:cs typeface="Maven Pro" charset="0"/>
                <a:sym typeface="Raleway"/>
              </a:rPr>
              <a:t>X  </a:t>
            </a:r>
            <a:r>
              <a:rPr lang="en-US" sz="2400" dirty="0">
                <a:solidFill>
                  <a:schemeClr val="bg1"/>
                </a:solidFill>
                <a:latin typeface="Maven Pro" charset="0"/>
                <a:ea typeface="Maven Pro" charset="0"/>
                <a:cs typeface="Maven Pro" charset="0"/>
                <a:sym typeface="Raleway"/>
              </a:rPr>
              <a:t>good intentions</a:t>
            </a:r>
          </a:p>
          <a:p>
            <a:pPr>
              <a:buClr>
                <a:srgbClr val="424243"/>
              </a:buClr>
            </a:pPr>
            <a:r>
              <a:rPr lang="en-US" sz="2400" b="1" dirty="0">
                <a:solidFill>
                  <a:srgbClr val="424243"/>
                </a:solidFill>
                <a:latin typeface="Maven Pro" charset="0"/>
                <a:ea typeface="Maven Pro" charset="0"/>
                <a:cs typeface="Maven Pro" charset="0"/>
                <a:sym typeface="Raleway"/>
              </a:rPr>
              <a:t>X  </a:t>
            </a:r>
            <a:r>
              <a:rPr lang="en-US" sz="2400" dirty="0" smtClean="0">
                <a:solidFill>
                  <a:schemeClr val="bg1"/>
                </a:solidFill>
                <a:latin typeface="Maven Pro" charset="0"/>
                <a:ea typeface="Maven Pro" charset="0"/>
                <a:cs typeface="Maven Pro" charset="0"/>
                <a:sym typeface="Raleway"/>
              </a:rPr>
              <a:t>someone else telling</a:t>
            </a:r>
          </a:p>
          <a:p>
            <a:pPr>
              <a:spcAft>
                <a:spcPts val="1200"/>
              </a:spcAft>
              <a:buClr>
                <a:srgbClr val="424243"/>
              </a:buClr>
            </a:pPr>
            <a:r>
              <a:rPr lang="en-US" sz="2400" dirty="0" smtClean="0">
                <a:solidFill>
                  <a:schemeClr val="bg1"/>
                </a:solidFill>
                <a:latin typeface="Maven Pro" charset="0"/>
                <a:ea typeface="Maven Pro" charset="0"/>
                <a:cs typeface="Maven Pro" charset="0"/>
                <a:sym typeface="Raleway"/>
              </a:rPr>
              <a:t>    you to reduce your bias </a:t>
            </a:r>
            <a:endParaRPr lang="en-US" sz="2400" dirty="0">
              <a:solidFill>
                <a:schemeClr val="bg1"/>
              </a:solidFill>
              <a:latin typeface="Maven Pro" charset="0"/>
              <a:ea typeface="Maven Pro" charset="0"/>
              <a:cs typeface="Maven Pro" charset="0"/>
              <a:sym typeface="Raleway"/>
            </a:endParaRPr>
          </a:p>
          <a:p>
            <a:pPr>
              <a:spcAft>
                <a:spcPts val="1200"/>
              </a:spcAft>
              <a:buClr>
                <a:srgbClr val="424243"/>
              </a:buClr>
            </a:pPr>
            <a:r>
              <a:rPr lang="en-US" sz="2400" b="1" dirty="0">
                <a:solidFill>
                  <a:srgbClr val="424243"/>
                </a:solidFill>
                <a:latin typeface="Maven Pro" charset="0"/>
                <a:ea typeface="Maven Pro" charset="0"/>
                <a:cs typeface="Maven Pro" charset="0"/>
                <a:sym typeface="Raleway"/>
              </a:rPr>
              <a:t>X  </a:t>
            </a:r>
            <a:r>
              <a:rPr lang="en-US" sz="2400" dirty="0" smtClean="0">
                <a:solidFill>
                  <a:schemeClr val="bg1"/>
                </a:solidFill>
                <a:latin typeface="Maven Pro" charset="0"/>
                <a:ea typeface="Maven Pro" charset="0"/>
                <a:cs typeface="Maven Pro" charset="0"/>
                <a:sym typeface="Raleway"/>
              </a:rPr>
              <a:t>suppressing bias</a:t>
            </a:r>
          </a:p>
          <a:p>
            <a:pPr>
              <a:buClr>
                <a:srgbClr val="424243"/>
              </a:buClr>
            </a:pPr>
            <a:r>
              <a:rPr lang="en-US" sz="2400" b="1" dirty="0">
                <a:solidFill>
                  <a:srgbClr val="424243"/>
                </a:solidFill>
                <a:latin typeface="Maven Pro" charset="0"/>
                <a:ea typeface="Maven Pro" charset="0"/>
                <a:cs typeface="Maven Pro" charset="0"/>
                <a:sym typeface="Raleway"/>
              </a:rPr>
              <a:t>X</a:t>
            </a:r>
            <a:r>
              <a:rPr lang="en-US" sz="2400" dirty="0" smtClean="0">
                <a:solidFill>
                  <a:schemeClr val="bg1"/>
                </a:solidFill>
                <a:latin typeface="Maven Pro" charset="0"/>
                <a:ea typeface="Maven Pro" charset="0"/>
                <a:cs typeface="Maven Pro" charset="0"/>
                <a:sym typeface="Raleway"/>
              </a:rPr>
              <a:t>  avoiding people from </a:t>
            </a:r>
          </a:p>
          <a:p>
            <a:pPr>
              <a:spcAft>
                <a:spcPts val="1200"/>
              </a:spcAft>
              <a:buClr>
                <a:srgbClr val="424243"/>
              </a:buClr>
            </a:pPr>
            <a:r>
              <a:rPr lang="en-US" sz="2400" dirty="0">
                <a:solidFill>
                  <a:schemeClr val="bg1"/>
                </a:solidFill>
                <a:latin typeface="Maven Pro" charset="0"/>
                <a:ea typeface="Maven Pro" charset="0"/>
                <a:cs typeface="Maven Pro" charset="0"/>
                <a:sym typeface="Raleway"/>
              </a:rPr>
              <a:t> </a:t>
            </a:r>
            <a:r>
              <a:rPr lang="en-US" sz="2400" dirty="0" smtClean="0">
                <a:solidFill>
                  <a:schemeClr val="bg1"/>
                </a:solidFill>
                <a:latin typeface="Maven Pro" charset="0"/>
                <a:ea typeface="Maven Pro" charset="0"/>
                <a:cs typeface="Maven Pro" charset="0"/>
                <a:sym typeface="Raleway"/>
              </a:rPr>
              <a:t>   other groups</a:t>
            </a:r>
            <a:endParaRPr lang="en-US" sz="2400" dirty="0">
              <a:solidFill>
                <a:schemeClr val="bg1"/>
              </a:solidFill>
              <a:latin typeface="Maven Pro" charset="0"/>
              <a:ea typeface="Maven Pro" charset="0"/>
              <a:cs typeface="Maven Pro" charset="0"/>
              <a:sym typeface="Raleway"/>
            </a:endParaRPr>
          </a:p>
          <a:p>
            <a:pPr>
              <a:buClr>
                <a:srgbClr val="424243"/>
              </a:buClr>
            </a:pPr>
            <a:r>
              <a:rPr lang="en-US" sz="2400" b="1" dirty="0">
                <a:solidFill>
                  <a:srgbClr val="424243"/>
                </a:solidFill>
                <a:latin typeface="Maven Pro" charset="0"/>
                <a:ea typeface="Maven Pro" charset="0"/>
                <a:cs typeface="Maven Pro" charset="0"/>
                <a:sym typeface="Raleway"/>
              </a:rPr>
              <a:t>X</a:t>
            </a:r>
            <a:r>
              <a:rPr lang="en-US" sz="2400" dirty="0">
                <a:latin typeface="Maven Pro" charset="0"/>
                <a:ea typeface="Maven Pro" charset="0"/>
                <a:cs typeface="Maven Pro" charset="0"/>
                <a:sym typeface="Raleway"/>
              </a:rPr>
              <a:t>  </a:t>
            </a:r>
            <a:r>
              <a:rPr lang="en-US" sz="2400" dirty="0" smtClean="0">
                <a:solidFill>
                  <a:schemeClr val="bg1"/>
                </a:solidFill>
                <a:latin typeface="Maven Pro" charset="0"/>
                <a:ea typeface="Maven Pro" charset="0"/>
                <a:cs typeface="Maven Pro" charset="0"/>
                <a:sym typeface="Raleway"/>
              </a:rPr>
              <a:t>thinking you don’t </a:t>
            </a:r>
          </a:p>
          <a:p>
            <a:pPr>
              <a:buClr>
                <a:srgbClr val="424243"/>
              </a:buClr>
            </a:pPr>
            <a:r>
              <a:rPr lang="en-US" sz="2400" dirty="0" smtClean="0">
                <a:solidFill>
                  <a:schemeClr val="bg1"/>
                </a:solidFill>
                <a:latin typeface="Maven Pro" charset="0"/>
                <a:ea typeface="Maven Pro" charset="0"/>
                <a:cs typeface="Maven Pro" charset="0"/>
                <a:sym typeface="Raleway"/>
              </a:rPr>
              <a:t>    have bias</a:t>
            </a:r>
            <a:endParaRPr lang="en-US" sz="2400" dirty="0">
              <a:solidFill>
                <a:schemeClr val="bg1"/>
              </a:solidFill>
              <a:latin typeface="Maven Pro" charset="0"/>
              <a:ea typeface="Maven Pro" charset="0"/>
              <a:cs typeface="Maven Pro" charset="0"/>
            </a:endParaRPr>
          </a:p>
        </p:txBody>
      </p:sp>
      <p:sp>
        <p:nvSpPr>
          <p:cNvPr id="8" name="TextBox 7"/>
          <p:cNvSpPr txBox="1"/>
          <p:nvPr/>
        </p:nvSpPr>
        <p:spPr>
          <a:xfrm>
            <a:off x="1069155" y="1559428"/>
            <a:ext cx="2757486" cy="523220"/>
          </a:xfrm>
          <a:prstGeom prst="rect">
            <a:avLst/>
          </a:prstGeom>
          <a:noFill/>
        </p:spPr>
        <p:txBody>
          <a:bodyPr wrap="none" rtlCol="0">
            <a:spAutoFit/>
          </a:bodyPr>
          <a:lstStyle/>
          <a:p>
            <a:r>
              <a:rPr lang="en-US" sz="2800" b="1" u="sng" dirty="0" smtClean="0">
                <a:solidFill>
                  <a:srgbClr val="424243"/>
                </a:solidFill>
                <a:latin typeface="Maven Pro" charset="0"/>
                <a:ea typeface="Maven Pro" charset="0"/>
                <a:cs typeface="Maven Pro" charset="0"/>
              </a:rPr>
              <a:t>INCREASED BY</a:t>
            </a:r>
            <a:endParaRPr lang="en-US" sz="2800" b="1" u="sng" dirty="0">
              <a:solidFill>
                <a:srgbClr val="424243"/>
              </a:solidFill>
              <a:latin typeface="Maven Pro" charset="0"/>
              <a:ea typeface="Maven Pro" charset="0"/>
              <a:cs typeface="Maven Pro" charset="0"/>
            </a:endParaRPr>
          </a:p>
        </p:txBody>
      </p:sp>
      <p:sp>
        <p:nvSpPr>
          <p:cNvPr id="9" name="Rectangle 8"/>
          <p:cNvSpPr/>
          <p:nvPr/>
        </p:nvSpPr>
        <p:spPr>
          <a:xfrm>
            <a:off x="5061206" y="1584904"/>
            <a:ext cx="3299301" cy="523220"/>
          </a:xfrm>
          <a:prstGeom prst="rect">
            <a:avLst/>
          </a:prstGeom>
        </p:spPr>
        <p:txBody>
          <a:bodyPr wrap="none">
            <a:spAutoFit/>
          </a:bodyPr>
          <a:lstStyle/>
          <a:p>
            <a:r>
              <a:rPr lang="en-US" sz="2800" b="1" u="sng" dirty="0">
                <a:solidFill>
                  <a:srgbClr val="C00000"/>
                </a:solidFill>
                <a:latin typeface="Maven Pro" charset="0"/>
                <a:ea typeface="Maven Pro" charset="0"/>
                <a:cs typeface="Maven Pro" charset="0"/>
              </a:rPr>
              <a:t>NOT</a:t>
            </a:r>
            <a:r>
              <a:rPr lang="en-US" sz="2800" b="1" u="sng" dirty="0">
                <a:solidFill>
                  <a:srgbClr val="424243"/>
                </a:solidFill>
                <a:latin typeface="Maven Pro" charset="0"/>
                <a:ea typeface="Maven Pro" charset="0"/>
                <a:cs typeface="Maven Pro" charset="0"/>
              </a:rPr>
              <a:t> </a:t>
            </a:r>
            <a:r>
              <a:rPr lang="en-US" sz="2800" b="1" u="sng" dirty="0" smtClean="0">
                <a:solidFill>
                  <a:srgbClr val="424243"/>
                </a:solidFill>
                <a:latin typeface="Maven Pro" charset="0"/>
                <a:ea typeface="Maven Pro" charset="0"/>
                <a:cs typeface="Maven Pro" charset="0"/>
              </a:rPr>
              <a:t>REDUCED BY</a:t>
            </a:r>
            <a:endParaRPr lang="en-US" sz="2800" b="1" u="sng" dirty="0">
              <a:solidFill>
                <a:srgbClr val="424243"/>
              </a:solidFill>
              <a:latin typeface="Maven Pro" charset="0"/>
              <a:ea typeface="Maven Pro" charset="0"/>
              <a:cs typeface="Maven Pro" charset="0"/>
            </a:endParaRPr>
          </a:p>
        </p:txBody>
      </p:sp>
    </p:spTree>
    <p:extLst>
      <p:ext uri="{BB962C8B-B14F-4D97-AF65-F5344CB8AC3E}">
        <p14:creationId xmlns:p14="http://schemas.microsoft.com/office/powerpoint/2010/main" val="1103287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BREAKING THE PREJUDICE </a:t>
            </a:r>
            <a:r>
              <a:rPr lang="en-US" dirty="0" smtClean="0"/>
              <a:t>HABIT </a:t>
            </a:r>
            <a:r>
              <a:rPr lang="en-US" sz="1800" dirty="0" smtClean="0"/>
              <a:t>(Devine et al. 2012)</a:t>
            </a:r>
            <a:endParaRPr lang="en-US" dirty="0"/>
          </a:p>
        </p:txBody>
      </p:sp>
      <p:sp>
        <p:nvSpPr>
          <p:cNvPr id="3" name="Content Placeholder 2"/>
          <p:cNvSpPr>
            <a:spLocks noGrp="1"/>
          </p:cNvSpPr>
          <p:nvPr>
            <p:ph idx="1"/>
          </p:nvPr>
        </p:nvSpPr>
        <p:spPr>
          <a:xfrm>
            <a:off x="261143" y="1501775"/>
            <a:ext cx="8779617" cy="4191000"/>
          </a:xfrm>
        </p:spPr>
        <p:txBody>
          <a:bodyPr/>
          <a:lstStyle/>
          <a:p>
            <a:pPr marL="457200" indent="-457200">
              <a:spcBef>
                <a:spcPts val="0"/>
              </a:spcBef>
              <a:spcAft>
                <a:spcPts val="1200"/>
              </a:spcAft>
              <a:buClr>
                <a:srgbClr val="424243"/>
              </a:buClr>
              <a:buFont typeface="Arial" charset="0"/>
              <a:buChar char="•"/>
            </a:pPr>
            <a:r>
              <a:rPr lang="en-US" b="1" dirty="0" smtClean="0"/>
              <a:t>Stereotype replacement </a:t>
            </a:r>
            <a:r>
              <a:rPr lang="en-US" dirty="0" smtClean="0"/>
              <a:t>- </a:t>
            </a:r>
            <a:r>
              <a:rPr lang="en-US" sz="2100" dirty="0" smtClean="0"/>
              <a:t>identify stereotype-based behavior, replace with non-stereotypical response</a:t>
            </a:r>
          </a:p>
          <a:p>
            <a:pPr marL="457200" lvl="1" indent="-457200">
              <a:spcBef>
                <a:spcPts val="0"/>
              </a:spcBef>
              <a:spcAft>
                <a:spcPts val="1200"/>
              </a:spcAft>
              <a:buClr>
                <a:srgbClr val="424243"/>
              </a:buClr>
              <a:buFont typeface="Arial" charset="0"/>
              <a:buChar char="•"/>
            </a:pPr>
            <a:r>
              <a:rPr lang="en-US" sz="2800" b="1" dirty="0"/>
              <a:t>Counter-stereotypic </a:t>
            </a:r>
            <a:r>
              <a:rPr lang="en-US" sz="2800" b="1" dirty="0" smtClean="0"/>
              <a:t>imaging </a:t>
            </a:r>
            <a:r>
              <a:rPr lang="en-US" sz="2800" dirty="0" smtClean="0"/>
              <a:t>- </a:t>
            </a:r>
            <a:r>
              <a:rPr lang="en-US" sz="2100" dirty="0" smtClean="0"/>
              <a:t>imagining </a:t>
            </a:r>
            <a:r>
              <a:rPr lang="en-US" sz="2100" dirty="0"/>
              <a:t>in detail counter-stereotypic others, to make positive exemplars more accessible</a:t>
            </a:r>
          </a:p>
          <a:p>
            <a:pPr marL="457200" lvl="1" indent="-457200">
              <a:spcBef>
                <a:spcPts val="0"/>
              </a:spcBef>
              <a:spcAft>
                <a:spcPts val="1200"/>
              </a:spcAft>
              <a:buClr>
                <a:srgbClr val="424243"/>
              </a:buClr>
              <a:buFont typeface="Arial" charset="0"/>
              <a:buChar char="•"/>
            </a:pPr>
            <a:r>
              <a:rPr lang="en-US" sz="2800" b="1" dirty="0" smtClean="0"/>
              <a:t>Individuation</a:t>
            </a:r>
            <a:r>
              <a:rPr lang="en-US" sz="2800" dirty="0" smtClean="0"/>
              <a:t> - </a:t>
            </a:r>
            <a:r>
              <a:rPr lang="en-US" sz="2100" dirty="0" smtClean="0"/>
              <a:t>prevent </a:t>
            </a:r>
            <a:r>
              <a:rPr lang="en-US" sz="2100" dirty="0"/>
              <a:t>stereotypic inferences by </a:t>
            </a:r>
            <a:r>
              <a:rPr lang="en-US" sz="2100" dirty="0" smtClean="0"/>
              <a:t>obtaining specific </a:t>
            </a:r>
            <a:r>
              <a:rPr lang="en-US" sz="2100" dirty="0"/>
              <a:t>information about group </a:t>
            </a:r>
            <a:r>
              <a:rPr lang="en-US" sz="2100" dirty="0" smtClean="0"/>
              <a:t>members</a:t>
            </a:r>
          </a:p>
          <a:p>
            <a:pPr marL="457200" lvl="1" indent="-457200">
              <a:spcBef>
                <a:spcPts val="0"/>
              </a:spcBef>
              <a:spcAft>
                <a:spcPts val="1200"/>
              </a:spcAft>
              <a:buClr>
                <a:srgbClr val="424243"/>
              </a:buClr>
              <a:buFont typeface="Arial" charset="0"/>
              <a:buChar char="•"/>
            </a:pPr>
            <a:r>
              <a:rPr lang="en-US" sz="2800" b="1" dirty="0" smtClean="0"/>
              <a:t>Perspective-taking</a:t>
            </a:r>
            <a:r>
              <a:rPr lang="en-US" sz="2800" dirty="0" smtClean="0"/>
              <a:t> - </a:t>
            </a:r>
            <a:r>
              <a:rPr lang="en-US" sz="2100" dirty="0" smtClean="0"/>
              <a:t>taking </a:t>
            </a:r>
            <a:r>
              <a:rPr lang="en-US" sz="2100" dirty="0"/>
              <a:t>the perspective in the first person of a member of a stereotyped group</a:t>
            </a:r>
          </a:p>
          <a:p>
            <a:pPr marL="457200" lvl="1" indent="-457200">
              <a:spcBef>
                <a:spcPts val="0"/>
              </a:spcBef>
              <a:spcAft>
                <a:spcPts val="1200"/>
              </a:spcAft>
              <a:buClr>
                <a:srgbClr val="424243"/>
              </a:buClr>
              <a:buFont typeface="Arial" charset="0"/>
              <a:buChar char="•"/>
            </a:pPr>
            <a:r>
              <a:rPr lang="en-US" sz="2800" b="1" dirty="0"/>
              <a:t>Increase opportunities for </a:t>
            </a:r>
            <a:r>
              <a:rPr lang="en-US" sz="2800" b="1" dirty="0" smtClean="0"/>
              <a:t>contact </a:t>
            </a:r>
            <a:r>
              <a:rPr lang="en-US" sz="2800" dirty="0" smtClean="0"/>
              <a:t>- </a:t>
            </a:r>
            <a:r>
              <a:rPr lang="en-US" sz="2100" dirty="0"/>
              <a:t>seeking opportunities to encounter and engage in positive interactions with out-group </a:t>
            </a:r>
            <a:r>
              <a:rPr lang="en-US" sz="2100" dirty="0" smtClean="0"/>
              <a:t>members</a:t>
            </a:r>
            <a:endParaRPr lang="en-US" sz="2800" dirty="0"/>
          </a:p>
        </p:txBody>
      </p:sp>
    </p:spTree>
    <p:extLst>
      <p:ext uri="{BB962C8B-B14F-4D97-AF65-F5344CB8AC3E}">
        <p14:creationId xmlns:p14="http://schemas.microsoft.com/office/powerpoint/2010/main" val="1667603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p:txBody>
          <a:bodyPr/>
          <a:lstStyle/>
          <a:p>
            <a:pPr marL="457200" indent="-457200">
              <a:buFont typeface="Arial" charset="0"/>
              <a:buChar char="•"/>
            </a:pPr>
            <a:r>
              <a:rPr lang="en-US" dirty="0" smtClean="0"/>
              <a:t>“Being </a:t>
            </a:r>
            <a:r>
              <a:rPr lang="en-US" dirty="0"/>
              <a:t>made aware of implicit bias through self-reflection activities, like feedback from an IAT, may motivate health care providers to address their implicit biases, </a:t>
            </a:r>
          </a:p>
        </p:txBody>
      </p:sp>
      <p:sp>
        <p:nvSpPr>
          <p:cNvPr id="5" name="Content Placeholder 4"/>
          <p:cNvSpPr>
            <a:spLocks noGrp="1"/>
          </p:cNvSpPr>
          <p:nvPr>
            <p:ph sz="half" idx="2"/>
          </p:nvPr>
        </p:nvSpPr>
        <p:spPr/>
        <p:txBody>
          <a:bodyPr/>
          <a:lstStyle/>
          <a:p>
            <a:r>
              <a:rPr lang="en-US" dirty="0" smtClean="0"/>
              <a:t>	but </a:t>
            </a:r>
            <a:r>
              <a:rPr lang="en-US" dirty="0"/>
              <a:t>perhaps only if the feedback and reflection activity does not induce the defensiveness that can lead them to deny their bias, or </a:t>
            </a:r>
            <a:r>
              <a:rPr lang="en-US" dirty="0" err="1"/>
              <a:t>counterargue</a:t>
            </a:r>
            <a:r>
              <a:rPr lang="en-US" dirty="0"/>
              <a:t> the issue of </a:t>
            </a:r>
            <a:r>
              <a:rPr lang="en-US" dirty="0" smtClean="0"/>
              <a:t>disparities” </a:t>
            </a:r>
            <a:r>
              <a:rPr lang="en-US" sz="1800" dirty="0" smtClean="0"/>
              <a:t>(</a:t>
            </a:r>
            <a:r>
              <a:rPr lang="en-US" sz="1800" dirty="0" err="1" smtClean="0"/>
              <a:t>Zestcott</a:t>
            </a:r>
            <a:r>
              <a:rPr lang="en-US" sz="1800" dirty="0" smtClean="0"/>
              <a:t> et al., 2016)</a:t>
            </a:r>
            <a:endParaRPr lang="en-US" sz="1800" dirty="0"/>
          </a:p>
          <a:p>
            <a:endParaRPr lang="en-US" dirty="0"/>
          </a:p>
        </p:txBody>
      </p:sp>
      <p:sp>
        <p:nvSpPr>
          <p:cNvPr id="2" name="Title 1"/>
          <p:cNvSpPr>
            <a:spLocks noGrp="1"/>
          </p:cNvSpPr>
          <p:nvPr>
            <p:ph type="title"/>
          </p:nvPr>
        </p:nvSpPr>
        <p:spPr/>
        <p:txBody>
          <a:bodyPr/>
          <a:lstStyle/>
          <a:p>
            <a:r>
              <a:rPr lang="en-US" dirty="0" smtClean="0"/>
              <a:t>ADDRESSING BIAS IN HEALTHCARE </a:t>
            </a:r>
            <a:endParaRPr lang="en-US" dirty="0"/>
          </a:p>
        </p:txBody>
      </p:sp>
    </p:spTree>
    <p:extLst>
      <p:ext uri="{BB962C8B-B14F-4D97-AF65-F5344CB8AC3E}">
        <p14:creationId xmlns:p14="http://schemas.microsoft.com/office/powerpoint/2010/main" val="2078851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sz="half" idx="1"/>
          </p:nvPr>
        </p:nvSpPr>
        <p:spPr>
          <a:xfrm>
            <a:off x="644730" y="1809871"/>
            <a:ext cx="7466884" cy="2097093"/>
          </a:xfrm>
        </p:spPr>
        <p:txBody>
          <a:bodyPr/>
          <a:lstStyle/>
          <a:p>
            <a:pPr marL="0" lvl="0" indent="0">
              <a:spcBef>
                <a:spcPts val="520"/>
              </a:spcBef>
              <a:spcAft>
                <a:spcPts val="0"/>
              </a:spcAft>
              <a:buClrTx/>
            </a:pPr>
            <a:r>
              <a:rPr lang="en-US" b="1" i="1" dirty="0" smtClean="0">
                <a:solidFill>
                  <a:srgbClr val="404040"/>
                </a:solidFill>
              </a:rPr>
              <a:t>Racial Anxiety </a:t>
            </a:r>
            <a:r>
              <a:rPr lang="en-US" dirty="0" smtClean="0"/>
              <a:t>is </a:t>
            </a:r>
            <a:r>
              <a:rPr lang="en-US" dirty="0"/>
              <a:t>the brain’s stress response before or during inter-racial interactions</a:t>
            </a:r>
            <a:r>
              <a:rPr lang="en-US" dirty="0" smtClean="0"/>
              <a:t>.</a:t>
            </a:r>
            <a:endParaRPr lang="en-US" dirty="0" smtClean="0">
              <a:sym typeface="Calibri"/>
            </a:endParaRPr>
          </a:p>
          <a:p>
            <a:pPr marL="457200" indent="-457200">
              <a:spcBef>
                <a:spcPts val="520"/>
              </a:spcBef>
              <a:spcAft>
                <a:spcPts val="0"/>
              </a:spcAft>
              <a:buClrTx/>
              <a:buFont typeface="Wingdings" charset="2"/>
              <a:buChar char="ü"/>
            </a:pPr>
            <a:endParaRPr lang="en-US" dirty="0" smtClean="0">
              <a:sym typeface="Calibri"/>
            </a:endParaRPr>
          </a:p>
          <a:p>
            <a:pPr marL="457200" indent="-457200">
              <a:spcBef>
                <a:spcPts val="520"/>
              </a:spcBef>
              <a:spcAft>
                <a:spcPts val="0"/>
              </a:spcAft>
              <a:buClrTx/>
              <a:buFont typeface="Wingdings" charset="2"/>
              <a:buChar char="ü"/>
            </a:pPr>
            <a:endParaRPr lang="en-US" dirty="0">
              <a:sym typeface="Calibri"/>
            </a:endParaRPr>
          </a:p>
          <a:p>
            <a:pPr marL="457200" lvl="0" indent="-457200">
              <a:spcBef>
                <a:spcPts val="520"/>
              </a:spcBef>
              <a:spcAft>
                <a:spcPts val="0"/>
              </a:spcAft>
              <a:buClrTx/>
              <a:buFont typeface="Wingdings" charset="2"/>
              <a:buChar char="ü"/>
            </a:pPr>
            <a:endParaRPr lang="en-US" dirty="0" smtClean="0">
              <a:sym typeface="Calibri"/>
            </a:endParaRPr>
          </a:p>
          <a:p>
            <a:pPr marL="457200" lvl="0" indent="-457200">
              <a:spcBef>
                <a:spcPts val="520"/>
              </a:spcBef>
              <a:spcAft>
                <a:spcPts val="0"/>
              </a:spcAft>
              <a:buClrTx/>
              <a:buFont typeface="Wingdings" charset="2"/>
              <a:buChar char="ü"/>
            </a:pPr>
            <a:endParaRPr lang="en-US" dirty="0" smtClean="0">
              <a:sym typeface="Calibri"/>
            </a:endParaRPr>
          </a:p>
          <a:p>
            <a:pPr marL="0" lvl="0" indent="0">
              <a:spcBef>
                <a:spcPts val="520"/>
              </a:spcBef>
              <a:spcAft>
                <a:spcPts val="0"/>
              </a:spcAft>
              <a:buClrTx/>
            </a:pPr>
            <a:endParaRPr lang="en-US" dirty="0" smtClean="0">
              <a:sym typeface="Merriweather"/>
            </a:endParaRPr>
          </a:p>
        </p:txBody>
      </p:sp>
      <p:sp>
        <p:nvSpPr>
          <p:cNvPr id="5" name="Content Placeholder 3"/>
          <p:cNvSpPr txBox="1">
            <a:spLocks/>
          </p:cNvSpPr>
          <p:nvPr/>
        </p:nvSpPr>
        <p:spPr bwMode="auto">
          <a:xfrm>
            <a:off x="919097" y="3206430"/>
            <a:ext cx="7758804" cy="3011975"/>
          </a:xfrm>
          <a:prstGeom prst="rect">
            <a:avLst/>
          </a:prstGeom>
          <a:noFill/>
          <a:ln w="9525">
            <a:noFill/>
            <a:round/>
            <a:headEnd/>
            <a:tailEnd/>
          </a:ln>
          <a:effectLst/>
        </p:spPr>
        <p:txBody>
          <a:bodyPr vert="horz" wrap="square" lIns="81720" tIns="40680" rIns="81720" bIns="40680" numCol="1" anchor="ctr" anchorCtr="0" compatLnSpc="1">
            <a:prstTxWarp prst="textNoShape">
              <a:avLst/>
            </a:prstTxWarp>
          </a:bodyPr>
          <a:lstStyle>
            <a:defPPr marR="0" algn="l" rtl="0">
              <a:lnSpc>
                <a:spcPct val="100000"/>
              </a:lnSpc>
              <a:spcBef>
                <a:spcPts val="0"/>
              </a:spcBef>
              <a:spcAft>
                <a:spcPts val="0"/>
              </a:spcAft>
            </a:defPPr>
            <a:lvl1pPr marR="0" algn="ctr" defTabSz="457200" rtl="0">
              <a:lnSpc>
                <a:spcPct val="100000"/>
              </a:lnSpc>
              <a:spcBef>
                <a:spcPts val="0"/>
              </a:spcBef>
              <a:spcAft>
                <a:spcPts val="0"/>
              </a:spcAft>
              <a:buSzPct val="100000"/>
              <a:buNone/>
              <a:defRPr sz="1400" b="0" i="0" u="none" strike="noStrike" cap="none" baseline="0">
                <a:solidFill>
                  <a:srgbClr val="424243"/>
                </a:solidFill>
                <a:latin typeface="Raleway" charset="0"/>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pPr marL="457200" indent="-457200" algn="l">
              <a:spcAft>
                <a:spcPts val="600"/>
              </a:spcAft>
              <a:buFont typeface="Arial"/>
              <a:buChar char="•"/>
            </a:pPr>
            <a:r>
              <a:rPr lang="en-US" sz="2800" b="1" i="1" dirty="0" smtClean="0">
                <a:solidFill>
                  <a:srgbClr val="404040"/>
                </a:solidFill>
                <a:latin typeface="Maven Pro" charset="0"/>
                <a:ea typeface="Maven Pro" charset="0"/>
                <a:cs typeface="Maven Pro" charset="0"/>
                <a:sym typeface="Calibri"/>
              </a:rPr>
              <a:t>People of color </a:t>
            </a:r>
            <a:r>
              <a:rPr lang="en-US" sz="2800" dirty="0" smtClean="0">
                <a:solidFill>
                  <a:schemeClr val="bg1"/>
                </a:solidFill>
                <a:latin typeface="Maven Pro" charset="0"/>
                <a:ea typeface="Maven Pro" charset="0"/>
                <a:cs typeface="Maven Pro" charset="0"/>
                <a:sym typeface="Calibri"/>
              </a:rPr>
              <a:t>fear they will experience discrimination, hostile treatment, or invalidation.</a:t>
            </a:r>
          </a:p>
          <a:p>
            <a:pPr marL="457200" indent="-457200" algn="l">
              <a:spcAft>
                <a:spcPts val="600"/>
              </a:spcAft>
              <a:buFont typeface="Arial"/>
              <a:buChar char="•"/>
            </a:pPr>
            <a:endParaRPr lang="en-US" sz="1200" dirty="0" smtClean="0">
              <a:latin typeface="Maven Pro" charset="0"/>
              <a:ea typeface="Maven Pro" charset="0"/>
              <a:cs typeface="Maven Pro" charset="0"/>
              <a:sym typeface="Calibri"/>
            </a:endParaRPr>
          </a:p>
          <a:p>
            <a:pPr marL="457200" indent="-457200" algn="l">
              <a:spcAft>
                <a:spcPts val="600"/>
              </a:spcAft>
              <a:buFont typeface="Arial"/>
              <a:buChar char="•"/>
            </a:pPr>
            <a:r>
              <a:rPr lang="en-US" sz="2800" b="1" i="1" dirty="0" smtClean="0">
                <a:solidFill>
                  <a:srgbClr val="404040"/>
                </a:solidFill>
                <a:latin typeface="Maven Pro" charset="0"/>
                <a:ea typeface="Maven Pro" charset="0"/>
                <a:cs typeface="Maven Pro" charset="0"/>
                <a:sym typeface="Calibri"/>
              </a:rPr>
              <a:t>White people</a:t>
            </a:r>
            <a:r>
              <a:rPr lang="en-US" sz="2800" dirty="0" smtClean="0">
                <a:solidFill>
                  <a:srgbClr val="404040"/>
                </a:solidFill>
                <a:latin typeface="Maven Pro" charset="0"/>
                <a:ea typeface="Maven Pro" charset="0"/>
                <a:cs typeface="Maven Pro" charset="0"/>
                <a:sym typeface="Calibri"/>
              </a:rPr>
              <a:t> </a:t>
            </a:r>
            <a:r>
              <a:rPr lang="en-US" sz="2800" dirty="0" smtClean="0">
                <a:solidFill>
                  <a:schemeClr val="bg1"/>
                </a:solidFill>
                <a:latin typeface="Maven Pro" charset="0"/>
                <a:ea typeface="Maven Pro" charset="0"/>
                <a:cs typeface="Maven Pro" charset="0"/>
                <a:sym typeface="Calibri"/>
              </a:rPr>
              <a:t>fear their actions will be perceived as racist.</a:t>
            </a:r>
            <a:endParaRPr lang="en-US" sz="2800" dirty="0" smtClean="0">
              <a:solidFill>
                <a:schemeClr val="bg1"/>
              </a:solidFill>
              <a:latin typeface="Maven Pro" charset="0"/>
              <a:ea typeface="Maven Pro" charset="0"/>
              <a:cs typeface="Maven Pro" charset="0"/>
            </a:endParaRPr>
          </a:p>
          <a:p>
            <a:pPr algn="l">
              <a:spcAft>
                <a:spcPts val="600"/>
              </a:spcAft>
            </a:pPr>
            <a:endParaRPr lang="en-US" sz="2800" dirty="0">
              <a:latin typeface="Maven Pro" charset="0"/>
              <a:ea typeface="Maven Pro" charset="0"/>
              <a:cs typeface="Maven Pro" charset="0"/>
            </a:endParaRPr>
          </a:p>
        </p:txBody>
      </p:sp>
      <p:sp>
        <p:nvSpPr>
          <p:cNvPr id="6" name="Title 1"/>
          <p:cNvSpPr>
            <a:spLocks noGrp="1"/>
          </p:cNvSpPr>
          <p:nvPr>
            <p:ph type="title"/>
          </p:nvPr>
        </p:nvSpPr>
        <p:spPr>
          <a:xfrm>
            <a:off x="264319" y="180276"/>
            <a:ext cx="8615363" cy="1135063"/>
          </a:xfrm>
        </p:spPr>
        <p:txBody>
          <a:bodyPr/>
          <a:lstStyle/>
          <a:p>
            <a:r>
              <a:rPr lang="en-US" b="1" dirty="0" smtClean="0">
                <a:solidFill>
                  <a:schemeClr val="tx1">
                    <a:lumMod val="75000"/>
                    <a:lumOff val="25000"/>
                  </a:schemeClr>
                </a:solidFill>
              </a:rPr>
              <a:t>DEFINITION: RACIAL ANXIETY</a:t>
            </a:r>
            <a:endParaRPr lang="en-US" b="1" dirty="0">
              <a:solidFill>
                <a:schemeClr val="tx1">
                  <a:lumMod val="75000"/>
                  <a:lumOff val="25000"/>
                </a:schemeClr>
              </a:solidFill>
            </a:endParaRPr>
          </a:p>
        </p:txBody>
      </p:sp>
    </p:spTree>
    <p:extLst>
      <p:ext uri="{BB962C8B-B14F-4D97-AF65-F5344CB8AC3E}">
        <p14:creationId xmlns:p14="http://schemas.microsoft.com/office/powerpoint/2010/main" val="13907390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RACIAL ANXIETY IN HEALTHCARE</a:t>
            </a:r>
            <a:endParaRPr lang="en-US" dirty="0"/>
          </a:p>
        </p:txBody>
      </p:sp>
      <p:sp>
        <p:nvSpPr>
          <p:cNvPr id="3" name="Content Placeholder 2"/>
          <p:cNvSpPr>
            <a:spLocks noGrp="1"/>
          </p:cNvSpPr>
          <p:nvPr>
            <p:ph idx="1"/>
          </p:nvPr>
        </p:nvSpPr>
        <p:spPr>
          <a:xfrm>
            <a:off x="191727" y="1516526"/>
            <a:ext cx="4911213" cy="4210717"/>
          </a:xfrm>
        </p:spPr>
        <p:txBody>
          <a:bodyPr/>
          <a:lstStyle/>
          <a:p>
            <a:pPr marL="365760" indent="-365760">
              <a:spcBef>
                <a:spcPts val="0"/>
              </a:spcBef>
              <a:spcAft>
                <a:spcPts val="1200"/>
              </a:spcAft>
              <a:buClr>
                <a:srgbClr val="424243"/>
              </a:buClr>
              <a:buFont typeface="Arial"/>
              <a:buChar char="•"/>
            </a:pPr>
            <a:r>
              <a:rPr lang="en-US" sz="2400" kern="1200" dirty="0" smtClean="0"/>
              <a:t>Biased providers speak </a:t>
            </a:r>
            <a:r>
              <a:rPr lang="en-US" sz="2400" kern="1200" dirty="0"/>
              <a:t>faster, speak more, </a:t>
            </a:r>
            <a:r>
              <a:rPr lang="en-US" sz="2400" kern="1200" dirty="0" smtClean="0"/>
              <a:t>have </a:t>
            </a:r>
            <a:r>
              <a:rPr lang="en-US" sz="2400" kern="1200" dirty="0"/>
              <a:t>shorter </a:t>
            </a:r>
            <a:r>
              <a:rPr lang="en-US" sz="2400" kern="1200" dirty="0" smtClean="0"/>
              <a:t>visits with patients of color </a:t>
            </a:r>
          </a:p>
          <a:p>
            <a:pPr marL="365760" indent="-365760">
              <a:spcBef>
                <a:spcPts val="0"/>
              </a:spcBef>
              <a:spcAft>
                <a:spcPts val="600"/>
              </a:spcAft>
              <a:buClr>
                <a:srgbClr val="424243"/>
              </a:buClr>
              <a:buFont typeface="Arial"/>
              <a:buChar char="•"/>
            </a:pPr>
            <a:r>
              <a:rPr lang="en-US" sz="2400" kern="1200" dirty="0" smtClean="0"/>
              <a:t>Black </a:t>
            </a:r>
            <a:r>
              <a:rPr lang="en-US" sz="2400" kern="1200" dirty="0"/>
              <a:t>patients </a:t>
            </a:r>
            <a:r>
              <a:rPr lang="en-US" sz="2400" kern="1200" dirty="0" smtClean="0"/>
              <a:t>of these providers report: </a:t>
            </a:r>
          </a:p>
          <a:p>
            <a:pPr marL="834390" lvl="1">
              <a:spcBef>
                <a:spcPts val="0"/>
              </a:spcBef>
              <a:spcAft>
                <a:spcPts val="600"/>
              </a:spcAft>
              <a:buClr>
                <a:srgbClr val="424243"/>
              </a:buClr>
              <a:buFontTx/>
              <a:buChar char="-"/>
            </a:pPr>
            <a:r>
              <a:rPr lang="en-US" sz="2100" kern="1200" dirty="0" smtClean="0"/>
              <a:t>care is less </a:t>
            </a:r>
            <a:r>
              <a:rPr lang="en-US" sz="2100" kern="1200" dirty="0"/>
              <a:t>patient-centered </a:t>
            </a:r>
            <a:r>
              <a:rPr lang="en-US" sz="2100" kern="1200" dirty="0" smtClean="0"/>
              <a:t>and lower quality</a:t>
            </a:r>
          </a:p>
          <a:p>
            <a:pPr marL="834390" lvl="1">
              <a:spcBef>
                <a:spcPts val="0"/>
              </a:spcBef>
              <a:spcAft>
                <a:spcPts val="600"/>
              </a:spcAft>
              <a:buClr>
                <a:srgbClr val="424243"/>
              </a:buClr>
              <a:buFontTx/>
              <a:buChar char="-"/>
            </a:pPr>
            <a:r>
              <a:rPr lang="en-US" sz="2100" kern="1200" dirty="0" smtClean="0"/>
              <a:t>provider is less </a:t>
            </a:r>
            <a:r>
              <a:rPr lang="en-US" sz="2100" kern="1200" dirty="0"/>
              <a:t>warm and less </a:t>
            </a:r>
            <a:r>
              <a:rPr lang="en-US" sz="2100" kern="1200" dirty="0" smtClean="0"/>
              <a:t>friendly</a:t>
            </a:r>
          </a:p>
          <a:p>
            <a:pPr marL="834390" lvl="1">
              <a:spcBef>
                <a:spcPts val="0"/>
              </a:spcBef>
              <a:spcAft>
                <a:spcPts val="600"/>
              </a:spcAft>
              <a:buClr>
                <a:srgbClr val="424243"/>
              </a:buClr>
              <a:buFontTx/>
              <a:buChar char="-"/>
            </a:pPr>
            <a:r>
              <a:rPr lang="en-US" sz="2100" kern="1200" dirty="0" smtClean="0"/>
              <a:t>lower </a:t>
            </a:r>
            <a:r>
              <a:rPr lang="en-US" sz="2100" kern="1200" dirty="0"/>
              <a:t>levels of trust and </a:t>
            </a:r>
            <a:r>
              <a:rPr lang="en-US" sz="2100" kern="1200" dirty="0" smtClean="0"/>
              <a:t>satisfaction</a:t>
            </a:r>
            <a:endParaRPr lang="en-US" sz="1700" dirty="0"/>
          </a:p>
        </p:txBody>
      </p:sp>
      <p:pic>
        <p:nvPicPr>
          <p:cNvPr id="5" name="Picture 4"/>
          <p:cNvPicPr>
            <a:picLocks noChangeAspect="1"/>
          </p:cNvPicPr>
          <p:nvPr/>
        </p:nvPicPr>
        <p:blipFill rotWithShape="1">
          <a:blip r:embed="rId3" cstate="screen">
            <a:extLst>
              <a:ext uri="{28A0092B-C50C-407E-A947-70E740481C1C}">
                <a14:useLocalDpi xmlns:a14="http://schemas.microsoft.com/office/drawing/2010/main"/>
              </a:ext>
            </a:extLst>
          </a:blip>
          <a:srcRect l="10473" b="5037"/>
          <a:stretch/>
        </p:blipFill>
        <p:spPr>
          <a:xfrm>
            <a:off x="5154755" y="2198480"/>
            <a:ext cx="3764281" cy="2669826"/>
          </a:xfrm>
          <a:prstGeom prst="rect">
            <a:avLst/>
          </a:prstGeom>
        </p:spPr>
      </p:pic>
      <p:sp>
        <p:nvSpPr>
          <p:cNvPr id="4" name="TextBox 3"/>
          <p:cNvSpPr txBox="1"/>
          <p:nvPr/>
        </p:nvSpPr>
        <p:spPr>
          <a:xfrm>
            <a:off x="1209367" y="6054616"/>
            <a:ext cx="5560144" cy="738664"/>
          </a:xfrm>
          <a:prstGeom prst="rect">
            <a:avLst/>
          </a:prstGeom>
          <a:noFill/>
        </p:spPr>
        <p:txBody>
          <a:bodyPr wrap="square" rtlCol="0">
            <a:spAutoFit/>
          </a:bodyPr>
          <a:lstStyle/>
          <a:p>
            <a:r>
              <a:rPr lang="en-US" kern="1200" dirty="0">
                <a:solidFill>
                  <a:schemeClr val="bg1"/>
                </a:solidFill>
                <a:latin typeface="Raleway" charset="0"/>
                <a:ea typeface="Raleway" charset="0"/>
                <a:cs typeface="Raleway" charset="0"/>
              </a:rPr>
              <a:t>Chapman, E. N., </a:t>
            </a:r>
            <a:r>
              <a:rPr lang="en-US" kern="1200" dirty="0" err="1">
                <a:solidFill>
                  <a:schemeClr val="bg1"/>
                </a:solidFill>
                <a:latin typeface="Raleway" charset="0"/>
                <a:ea typeface="Raleway" charset="0"/>
                <a:cs typeface="Raleway" charset="0"/>
              </a:rPr>
              <a:t>Kaatz</a:t>
            </a:r>
            <a:r>
              <a:rPr lang="en-US" kern="1200" dirty="0">
                <a:solidFill>
                  <a:schemeClr val="bg1"/>
                </a:solidFill>
                <a:latin typeface="Raleway" charset="0"/>
                <a:ea typeface="Raleway" charset="0"/>
                <a:cs typeface="Raleway" charset="0"/>
              </a:rPr>
              <a:t>, A., &amp; Carnes, M. (2013). Physicians and implicit bias: how doctors may unwittingly perpetuate health care disparities. </a:t>
            </a:r>
            <a:r>
              <a:rPr lang="en-US" i="1" kern="1200" dirty="0">
                <a:solidFill>
                  <a:schemeClr val="bg1"/>
                </a:solidFill>
                <a:latin typeface="Raleway" charset="0"/>
                <a:ea typeface="Raleway" charset="0"/>
                <a:cs typeface="Raleway" charset="0"/>
              </a:rPr>
              <a:t>Journal of general internal medicine</a:t>
            </a:r>
            <a:r>
              <a:rPr lang="en-US" kern="1200" dirty="0">
                <a:solidFill>
                  <a:schemeClr val="bg1"/>
                </a:solidFill>
                <a:latin typeface="Raleway" charset="0"/>
                <a:ea typeface="Raleway" charset="0"/>
                <a:cs typeface="Raleway" charset="0"/>
              </a:rPr>
              <a:t>, </a:t>
            </a:r>
            <a:r>
              <a:rPr lang="en-US" i="1" kern="1200" dirty="0">
                <a:solidFill>
                  <a:schemeClr val="bg1"/>
                </a:solidFill>
                <a:latin typeface="Raleway" charset="0"/>
                <a:ea typeface="Raleway" charset="0"/>
                <a:cs typeface="Raleway" charset="0"/>
              </a:rPr>
              <a:t>28</a:t>
            </a:r>
            <a:r>
              <a:rPr lang="en-US" kern="1200" dirty="0">
                <a:solidFill>
                  <a:schemeClr val="bg1"/>
                </a:solidFill>
                <a:latin typeface="Raleway" charset="0"/>
                <a:ea typeface="Raleway" charset="0"/>
                <a:cs typeface="Raleway" charset="0"/>
              </a:rPr>
              <a:t>(11), 1504-1510</a:t>
            </a:r>
            <a:r>
              <a:rPr lang="en-US" kern="1200" dirty="0" smtClean="0">
                <a:solidFill>
                  <a:schemeClr val="bg1"/>
                </a:solidFill>
                <a:latin typeface="Raleway" charset="0"/>
                <a:ea typeface="Raleway" charset="0"/>
                <a:cs typeface="Raleway" charset="0"/>
              </a:rPr>
              <a:t>.</a:t>
            </a:r>
            <a:endParaRPr lang="en-US" kern="1200" dirty="0">
              <a:solidFill>
                <a:schemeClr val="bg1"/>
              </a:solidFill>
              <a:latin typeface="Raleway" charset="0"/>
              <a:ea typeface="Raleway" charset="0"/>
              <a:cs typeface="Raleway" charset="0"/>
            </a:endParaRPr>
          </a:p>
        </p:txBody>
      </p:sp>
    </p:spTree>
    <p:extLst>
      <p:ext uri="{BB962C8B-B14F-4D97-AF65-F5344CB8AC3E}">
        <p14:creationId xmlns:p14="http://schemas.microsoft.com/office/powerpoint/2010/main" val="5141485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SOLUTIONS: RACIAL ANXIETY</a:t>
            </a:r>
            <a:endParaRPr lang="en-US" dirty="0"/>
          </a:p>
        </p:txBody>
      </p:sp>
      <p:sp>
        <p:nvSpPr>
          <p:cNvPr id="6" name="Content Placeholder 5"/>
          <p:cNvSpPr>
            <a:spLocks noGrp="1"/>
          </p:cNvSpPr>
          <p:nvPr>
            <p:ph idx="1"/>
          </p:nvPr>
        </p:nvSpPr>
        <p:spPr>
          <a:xfrm>
            <a:off x="261143" y="1938943"/>
            <a:ext cx="6154405" cy="4191000"/>
          </a:xfrm>
        </p:spPr>
        <p:txBody>
          <a:bodyPr/>
          <a:lstStyle/>
          <a:p>
            <a:pPr marL="457200" indent="-457200">
              <a:spcBef>
                <a:spcPts val="0"/>
              </a:spcBef>
              <a:spcAft>
                <a:spcPts val="1200"/>
              </a:spcAft>
              <a:buClr>
                <a:srgbClr val="424243"/>
              </a:buClr>
              <a:buFont typeface="LucidaGrande" charset="0"/>
              <a:buChar char="✓"/>
            </a:pPr>
            <a:r>
              <a:rPr lang="en-US" dirty="0"/>
              <a:t>Identify potential triggers</a:t>
            </a:r>
          </a:p>
          <a:p>
            <a:pPr marL="457200" indent="-457200">
              <a:spcBef>
                <a:spcPts val="0"/>
              </a:spcBef>
              <a:spcAft>
                <a:spcPts val="1200"/>
              </a:spcAft>
              <a:buClr>
                <a:srgbClr val="424243"/>
              </a:buClr>
              <a:buFont typeface="LucidaGrande" charset="0"/>
              <a:buChar char="✓"/>
            </a:pPr>
            <a:r>
              <a:rPr lang="en-US" dirty="0"/>
              <a:t>Develop</a:t>
            </a:r>
            <a:r>
              <a:rPr lang="en-US" dirty="0" smtClean="0"/>
              <a:t> language ahead of time </a:t>
            </a:r>
            <a:r>
              <a:rPr lang="en-US" dirty="0"/>
              <a:t>to ease the initial interaction and allow anxiety to </a:t>
            </a:r>
            <a:r>
              <a:rPr lang="en-US" dirty="0" smtClean="0"/>
              <a:t>dissipate</a:t>
            </a:r>
          </a:p>
          <a:p>
            <a:pPr marL="457200" indent="-457200">
              <a:spcBef>
                <a:spcPts val="0"/>
              </a:spcBef>
              <a:spcAft>
                <a:spcPts val="1200"/>
              </a:spcAft>
              <a:buClr>
                <a:srgbClr val="424243"/>
              </a:buClr>
              <a:buFont typeface="LucidaGrande" charset="0"/>
              <a:buChar char="✓"/>
            </a:pPr>
            <a:r>
              <a:rPr lang="en-US" dirty="0" smtClean="0">
                <a:solidFill>
                  <a:srgbClr val="FFFFFF"/>
                </a:solidFill>
              </a:rPr>
              <a:t>Affirm </a:t>
            </a:r>
            <a:r>
              <a:rPr lang="en-US" dirty="0">
                <a:solidFill>
                  <a:srgbClr val="FFFFFF"/>
                </a:solidFill>
              </a:rPr>
              <a:t>confidence and desire in inter-racial relationships</a:t>
            </a:r>
          </a:p>
          <a:p>
            <a:pPr marL="457200" indent="-457200">
              <a:spcBef>
                <a:spcPts val="0"/>
              </a:spcBef>
              <a:spcAft>
                <a:spcPts val="1200"/>
              </a:spcAft>
              <a:buClr>
                <a:srgbClr val="424243"/>
              </a:buClr>
              <a:buFont typeface="LucidaGrande" charset="0"/>
              <a:buChar char="✓"/>
            </a:pPr>
            <a:endParaRPr lang="en-US" dirty="0"/>
          </a:p>
        </p:txBody>
      </p:sp>
      <p:pic>
        <p:nvPicPr>
          <p:cNvPr id="7" name="Content Placeholder 4"/>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625715" y="2112501"/>
            <a:ext cx="2081858" cy="2444751"/>
          </a:xfrm>
          <a:prstGeom prst="rect">
            <a:avLst/>
          </a:prstGeom>
          <a:noFill/>
          <a:ln w="9525">
            <a:noFill/>
            <a:round/>
            <a:headEnd/>
            <a:tailEnd/>
          </a:ln>
          <a:effectLst/>
        </p:spPr>
      </p:pic>
    </p:spTree>
    <p:extLst>
      <p:ext uri="{BB962C8B-B14F-4D97-AF65-F5344CB8AC3E}">
        <p14:creationId xmlns:p14="http://schemas.microsoft.com/office/powerpoint/2010/main" val="2396360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5597" y="1359525"/>
            <a:ext cx="8553244" cy="4239571"/>
          </a:xfrm>
          <a:noFill/>
        </p:spPr>
        <p:txBody>
          <a:bodyPr/>
          <a:lstStyle/>
          <a:p>
            <a:pPr marL="0" indent="0">
              <a:spcBef>
                <a:spcPts val="0"/>
              </a:spcBef>
              <a:spcAft>
                <a:spcPts val="1200"/>
              </a:spcAft>
            </a:pPr>
            <a:r>
              <a:rPr lang="en-US" i="1" dirty="0" smtClean="0"/>
              <a:t>Stereotype threat </a:t>
            </a:r>
            <a:r>
              <a:rPr lang="en-US" dirty="0" smtClean="0"/>
              <a:t>is the fear of being judged based upon negative stereotypes about one’s group.</a:t>
            </a:r>
            <a:endParaRPr lang="en-US" dirty="0" smtClean="0"/>
          </a:p>
          <a:p>
            <a:pPr marL="914400" lvl="1" indent="-457200">
              <a:spcBef>
                <a:spcPts val="0"/>
              </a:spcBef>
              <a:spcAft>
                <a:spcPts val="1200"/>
              </a:spcAft>
              <a:buClr>
                <a:srgbClr val="424243"/>
              </a:buClr>
              <a:buFontTx/>
              <a:buChar char="•"/>
            </a:pPr>
            <a:r>
              <a:rPr lang="en-US" dirty="0" smtClean="0"/>
              <a:t>Effects include </a:t>
            </a:r>
            <a:r>
              <a:rPr lang="en-US" dirty="0"/>
              <a:t>a</a:t>
            </a:r>
            <a:r>
              <a:rPr lang="en-US" dirty="0" smtClean="0"/>
              <a:t>ttention divided </a:t>
            </a:r>
            <a:r>
              <a:rPr lang="en-US" dirty="0" smtClean="0"/>
              <a:t>between the task and the concern about being seen as a stereotype</a:t>
            </a:r>
          </a:p>
          <a:p>
            <a:pPr marL="914400" lvl="1" indent="-457200">
              <a:spcBef>
                <a:spcPts val="0"/>
              </a:spcBef>
              <a:spcAft>
                <a:spcPts val="1200"/>
              </a:spcAft>
              <a:buClr>
                <a:srgbClr val="424243"/>
              </a:buClr>
              <a:buFontTx/>
              <a:buChar char="•"/>
            </a:pPr>
            <a:r>
              <a:rPr lang="en-US" dirty="0" smtClean="0"/>
              <a:t>Leads to </a:t>
            </a:r>
            <a:r>
              <a:rPr lang="en-US" dirty="0" smtClean="0"/>
              <a:t>underperformance (Steele et al., 1995)</a:t>
            </a:r>
            <a:endParaRPr lang="en-US" dirty="0" smtClean="0"/>
          </a:p>
          <a:p>
            <a:pPr marL="914400" lvl="1" indent="-457200">
              <a:spcBef>
                <a:spcPts val="0"/>
              </a:spcBef>
              <a:spcAft>
                <a:spcPts val="1200"/>
              </a:spcAft>
              <a:buClr>
                <a:srgbClr val="424243"/>
              </a:buClr>
              <a:buFontTx/>
              <a:buChar char="•"/>
            </a:pPr>
            <a:r>
              <a:rPr lang="en-US" dirty="0" smtClean="0"/>
              <a:t>Stereotype </a:t>
            </a:r>
            <a:r>
              <a:rPr lang="en-US" dirty="0"/>
              <a:t>threat elevates blood pressure, induces anxiety, and increases aggressive behavior, overeating, and a host of other failures of self-regulation. </a:t>
            </a:r>
            <a:r>
              <a:rPr lang="en-US" sz="2000" dirty="0"/>
              <a:t>(Phelan, 2010)</a:t>
            </a:r>
          </a:p>
          <a:p>
            <a:pPr marL="914400" lvl="1" indent="-457200">
              <a:spcBef>
                <a:spcPts val="0"/>
              </a:spcBef>
              <a:spcAft>
                <a:spcPts val="1200"/>
              </a:spcAft>
              <a:buClr>
                <a:srgbClr val="424243"/>
              </a:buClr>
              <a:buFontTx/>
              <a:buChar char="•"/>
            </a:pPr>
            <a:endParaRPr lang="en-US" dirty="0" smtClean="0"/>
          </a:p>
          <a:p>
            <a:pPr marL="0" indent="0">
              <a:spcBef>
                <a:spcPts val="0"/>
              </a:spcBef>
              <a:spcAft>
                <a:spcPts val="1200"/>
              </a:spcAft>
            </a:pPr>
            <a:endParaRPr lang="en-US" dirty="0"/>
          </a:p>
        </p:txBody>
      </p:sp>
      <p:sp>
        <p:nvSpPr>
          <p:cNvPr id="2" name="Title 1"/>
          <p:cNvSpPr>
            <a:spLocks noGrp="1"/>
          </p:cNvSpPr>
          <p:nvPr>
            <p:ph type="title"/>
          </p:nvPr>
        </p:nvSpPr>
        <p:spPr>
          <a:xfrm>
            <a:off x="0" y="0"/>
            <a:ext cx="9143999" cy="1359525"/>
          </a:xfrm>
        </p:spPr>
        <p:txBody>
          <a:bodyPr/>
          <a:lstStyle/>
          <a:p>
            <a:r>
              <a:rPr lang="en-US" b="1" dirty="0" smtClean="0">
                <a:solidFill>
                  <a:schemeClr val="tx1">
                    <a:lumMod val="75000"/>
                    <a:lumOff val="25000"/>
                  </a:schemeClr>
                </a:solidFill>
              </a:rPr>
              <a:t>DEFINITION: STEREOTYPE THREAT</a:t>
            </a:r>
            <a:endParaRPr lang="en-US" b="1" dirty="0">
              <a:solidFill>
                <a:schemeClr val="tx1">
                  <a:lumMod val="75000"/>
                  <a:lumOff val="25000"/>
                </a:schemeClr>
              </a:solidFill>
            </a:endParaRPr>
          </a:p>
        </p:txBody>
      </p:sp>
    </p:spTree>
    <p:extLst>
      <p:ext uri="{BB962C8B-B14F-4D97-AF65-F5344CB8AC3E}">
        <p14:creationId xmlns:p14="http://schemas.microsoft.com/office/powerpoint/2010/main" val="77489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pPr marL="457200" indent="-457200">
              <a:buFont typeface="Arial" charset="0"/>
              <a:buChar char="•"/>
            </a:pPr>
            <a:r>
              <a:rPr lang="en-US" dirty="0"/>
              <a:t>Black women report worrying about stereotypes and feeling like doctors and other medical professionals treat them differently because of their race or ethnicity (Lillie-Blanton et al., 2000).</a:t>
            </a:r>
          </a:p>
          <a:p>
            <a:endParaRPr lang="en-US" dirty="0"/>
          </a:p>
        </p:txBody>
      </p:sp>
      <p:sp>
        <p:nvSpPr>
          <p:cNvPr id="3" name="Content Placeholder 2"/>
          <p:cNvSpPr>
            <a:spLocks noGrp="1"/>
          </p:cNvSpPr>
          <p:nvPr>
            <p:ph sz="half" idx="2"/>
          </p:nvPr>
        </p:nvSpPr>
        <p:spPr/>
        <p:txBody>
          <a:bodyPr/>
          <a:lstStyle/>
          <a:p>
            <a:pPr marL="457200" lvl="0" indent="-457200">
              <a:buFont typeface="Arial" charset="0"/>
              <a:buChar char="•"/>
            </a:pPr>
            <a:r>
              <a:rPr lang="en-US" dirty="0" smtClean="0"/>
              <a:t>I </a:t>
            </a:r>
            <a:r>
              <a:rPr lang="en-US" dirty="0"/>
              <a:t>think there is...some kind of prejudice of the name...there’s a lack of respect. They think they can get away with a lot because “Here’s another dumb Mexican.” –Mexican American patient </a:t>
            </a:r>
            <a:r>
              <a:rPr lang="en-US" sz="2000" dirty="0"/>
              <a:t>(Burgess, 2010)</a:t>
            </a:r>
            <a:endParaRPr lang="en-US" dirty="0"/>
          </a:p>
          <a:p>
            <a:pPr marL="457200" indent="-457200">
              <a:buFont typeface="Arial" charset="0"/>
              <a:buChar char="•"/>
            </a:pPr>
            <a:endParaRPr lang="en-US" dirty="0"/>
          </a:p>
        </p:txBody>
      </p:sp>
      <p:sp>
        <p:nvSpPr>
          <p:cNvPr id="4" name="Title 3"/>
          <p:cNvSpPr>
            <a:spLocks noGrp="1"/>
          </p:cNvSpPr>
          <p:nvPr>
            <p:ph type="title"/>
          </p:nvPr>
        </p:nvSpPr>
        <p:spPr/>
        <p:txBody>
          <a:bodyPr/>
          <a:lstStyle/>
          <a:p>
            <a:r>
              <a:rPr lang="en-US" b="1" dirty="0" smtClean="0">
                <a:solidFill>
                  <a:schemeClr val="tx1">
                    <a:lumMod val="75000"/>
                    <a:lumOff val="25000"/>
                  </a:schemeClr>
                </a:solidFill>
              </a:rPr>
              <a:t>AWARENESS OF STEREOTYPES IN HEALTH CARE </a:t>
            </a:r>
            <a:r>
              <a:rPr lang="en-US" sz="2000" b="1" dirty="0" smtClean="0">
                <a:solidFill>
                  <a:schemeClr val="tx1">
                    <a:lumMod val="75000"/>
                    <a:lumOff val="25000"/>
                  </a:schemeClr>
                </a:solidFill>
              </a:rPr>
              <a:t>(</a:t>
            </a:r>
            <a:r>
              <a:rPr lang="en-US" sz="2000" b="1" dirty="0" err="1" smtClean="0">
                <a:solidFill>
                  <a:schemeClr val="tx1">
                    <a:lumMod val="75000"/>
                    <a:lumOff val="25000"/>
                  </a:schemeClr>
                </a:solidFill>
              </a:rPr>
              <a:t>Abdou</a:t>
            </a:r>
            <a:r>
              <a:rPr lang="en-US" sz="2000" b="1" dirty="0" smtClean="0">
                <a:solidFill>
                  <a:schemeClr val="tx1">
                    <a:lumMod val="75000"/>
                    <a:lumOff val="25000"/>
                  </a:schemeClr>
                </a:solidFill>
              </a:rPr>
              <a:t> &amp; Fingerhut, 2014)</a:t>
            </a:r>
            <a:endParaRPr lang="en-US" b="1" dirty="0">
              <a:solidFill>
                <a:schemeClr val="tx1">
                  <a:lumMod val="75000"/>
                  <a:lumOff val="25000"/>
                </a:schemeClr>
              </a:solidFill>
            </a:endParaRPr>
          </a:p>
        </p:txBody>
      </p:sp>
    </p:spTree>
    <p:extLst>
      <p:ext uri="{BB962C8B-B14F-4D97-AF65-F5344CB8AC3E}">
        <p14:creationId xmlns:p14="http://schemas.microsoft.com/office/powerpoint/2010/main" val="598600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pPr marL="457200" indent="-457200">
              <a:buFont typeface="Arial" charset="0"/>
              <a:buChar char="•"/>
            </a:pPr>
            <a:r>
              <a:rPr lang="en-US" sz="3200" dirty="0"/>
              <a:t>Avoidance of health care.</a:t>
            </a:r>
          </a:p>
          <a:p>
            <a:pPr marL="457200" indent="-457200">
              <a:buFont typeface="Arial" charset="0"/>
              <a:buChar char="•"/>
            </a:pPr>
            <a:r>
              <a:rPr lang="en-US" sz="3200" dirty="0"/>
              <a:t>Impaired communications with health care providers.</a:t>
            </a:r>
          </a:p>
          <a:p>
            <a:pPr marL="457200" indent="-457200">
              <a:buFont typeface="Arial" charset="0"/>
              <a:buChar char="•"/>
            </a:pPr>
            <a:r>
              <a:rPr lang="en-US" sz="3200" dirty="0" smtClean="0"/>
              <a:t>Poor adherence </a:t>
            </a:r>
            <a:r>
              <a:rPr lang="en-US" sz="3200" dirty="0"/>
              <a:t>to treatment plan</a:t>
            </a:r>
            <a:r>
              <a:rPr lang="en-US" sz="3200" dirty="0" smtClean="0"/>
              <a:t>.</a:t>
            </a:r>
          </a:p>
          <a:p>
            <a:pPr marL="457200" indent="-457200">
              <a:buFont typeface="Arial" charset="0"/>
              <a:buChar char="•"/>
            </a:pPr>
            <a:r>
              <a:rPr lang="en-US" sz="2000" dirty="0"/>
              <a:t>(Aronson et al., 2013)</a:t>
            </a:r>
          </a:p>
          <a:p>
            <a:pPr marL="457200" indent="-457200">
              <a:buFont typeface="Arial" charset="0"/>
              <a:buChar char="•"/>
            </a:pPr>
            <a:endParaRPr lang="en-US" sz="3200" dirty="0"/>
          </a:p>
          <a:p>
            <a:pPr marL="457200" indent="-457200">
              <a:buFont typeface="Arial" charset="0"/>
              <a:buChar char="•"/>
            </a:pPr>
            <a:endParaRPr lang="en-US" sz="3200" dirty="0"/>
          </a:p>
        </p:txBody>
      </p:sp>
      <p:sp>
        <p:nvSpPr>
          <p:cNvPr id="3" name="Content Placeholder 2"/>
          <p:cNvSpPr>
            <a:spLocks noGrp="1"/>
          </p:cNvSpPr>
          <p:nvPr>
            <p:ph sz="half" idx="2"/>
          </p:nvPr>
        </p:nvSpPr>
        <p:spPr/>
        <p:txBody>
          <a:bodyPr/>
          <a:lstStyle/>
          <a:p>
            <a:pPr marL="457200" indent="-457200">
              <a:buFont typeface="Arial" charset="0"/>
              <a:buChar char="•"/>
            </a:pPr>
            <a:r>
              <a:rPr lang="en-US" dirty="0" smtClean="0"/>
              <a:t>Discounting feedback – about elevated blood sugar levels or negative effects of smoking.</a:t>
            </a:r>
            <a:endParaRPr lang="en-US" dirty="0"/>
          </a:p>
          <a:p>
            <a:pPr marL="457200" indent="-457200">
              <a:buFont typeface="Arial" charset="0"/>
              <a:buChar char="•"/>
            </a:pPr>
            <a:r>
              <a:rPr lang="en-US" dirty="0" smtClean="0"/>
              <a:t>Dis-identification – viewing health promotion behaviors as “white.” (</a:t>
            </a:r>
            <a:r>
              <a:rPr lang="en-US" sz="2000" dirty="0" smtClean="0"/>
              <a:t>Burgess et al. 2010)</a:t>
            </a:r>
            <a:endParaRPr lang="en-US" dirty="0"/>
          </a:p>
          <a:p>
            <a:pPr marL="457200" indent="-457200">
              <a:buFont typeface="Arial" charset="0"/>
              <a:buChar char="•"/>
            </a:pPr>
            <a:endParaRPr lang="en-US" sz="2000" dirty="0"/>
          </a:p>
        </p:txBody>
      </p:sp>
      <p:sp>
        <p:nvSpPr>
          <p:cNvPr id="4" name="Title 3"/>
          <p:cNvSpPr>
            <a:spLocks noGrp="1"/>
          </p:cNvSpPr>
          <p:nvPr>
            <p:ph type="title"/>
          </p:nvPr>
        </p:nvSpPr>
        <p:spPr/>
        <p:txBody>
          <a:bodyPr/>
          <a:lstStyle/>
          <a:p>
            <a:r>
              <a:rPr lang="en-US" b="1" dirty="0" smtClean="0">
                <a:solidFill>
                  <a:schemeClr val="tx1">
                    <a:lumMod val="75000"/>
                    <a:lumOff val="25000"/>
                  </a:schemeClr>
                </a:solidFill>
              </a:rPr>
              <a:t>APPLICATION TO HEALTH CARE</a:t>
            </a:r>
            <a:endParaRPr lang="en-US" b="1" dirty="0">
              <a:solidFill>
                <a:schemeClr val="tx1">
                  <a:lumMod val="75000"/>
                  <a:lumOff val="25000"/>
                </a:schemeClr>
              </a:solidFill>
            </a:endParaRPr>
          </a:p>
        </p:txBody>
      </p:sp>
    </p:spTree>
    <p:extLst>
      <p:ext uri="{BB962C8B-B14F-4D97-AF65-F5344CB8AC3E}">
        <p14:creationId xmlns:p14="http://schemas.microsoft.com/office/powerpoint/2010/main" val="20143716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pPr marL="457200" indent="-457200">
              <a:buFont typeface="Arial" charset="0"/>
              <a:buChar char="•"/>
            </a:pPr>
            <a:r>
              <a:rPr lang="en-US" dirty="0" smtClean="0"/>
              <a:t>First-of-its kind study – virtual waiting room containing posters of a </a:t>
            </a:r>
            <a:r>
              <a:rPr lang="en-US" dirty="0"/>
              <a:t>young Black pregnant </a:t>
            </a:r>
            <a:r>
              <a:rPr lang="en-US" dirty="0" smtClean="0"/>
              <a:t>woman &amp; Black </a:t>
            </a:r>
            <a:r>
              <a:rPr lang="en-US" dirty="0"/>
              <a:t>baby with the caption: “She has her father’s eyes and her mother’s AIDS–Know HIV &amp; AIDS</a:t>
            </a:r>
            <a:r>
              <a:rPr lang="en-US" dirty="0" smtClean="0"/>
              <a:t>.”</a:t>
            </a:r>
          </a:p>
        </p:txBody>
      </p:sp>
      <p:sp>
        <p:nvSpPr>
          <p:cNvPr id="3" name="Content Placeholder 2"/>
          <p:cNvSpPr>
            <a:spLocks noGrp="1"/>
          </p:cNvSpPr>
          <p:nvPr>
            <p:ph sz="half" idx="2"/>
          </p:nvPr>
        </p:nvSpPr>
        <p:spPr/>
        <p:txBody>
          <a:bodyPr/>
          <a:lstStyle/>
          <a:p>
            <a:pPr marL="457200" indent="-457200">
              <a:buFont typeface="Arial" charset="0"/>
              <a:buChar char="•"/>
            </a:pPr>
            <a:r>
              <a:rPr lang="en-US" dirty="0"/>
              <a:t>Black women in the stereotype threat condition who were strongly identified as Black reported significantly greater anxiety in the experimental health care setting than all other women.</a:t>
            </a:r>
          </a:p>
          <a:p>
            <a:endParaRPr lang="en-US" dirty="0"/>
          </a:p>
        </p:txBody>
      </p:sp>
      <p:sp>
        <p:nvSpPr>
          <p:cNvPr id="4" name="Title 3"/>
          <p:cNvSpPr>
            <a:spLocks noGrp="1"/>
          </p:cNvSpPr>
          <p:nvPr>
            <p:ph type="title"/>
          </p:nvPr>
        </p:nvSpPr>
        <p:spPr/>
        <p:txBody>
          <a:bodyPr/>
          <a:lstStyle/>
          <a:p>
            <a:r>
              <a:rPr lang="en-US" b="1" dirty="0" smtClean="0">
                <a:solidFill>
                  <a:schemeClr val="tx2">
                    <a:lumMod val="75000"/>
                    <a:lumOff val="25000"/>
                  </a:schemeClr>
                </a:solidFill>
              </a:rPr>
              <a:t>STUDY OF STEREOTYPE THREAT IN HEALTH CARE </a:t>
            </a:r>
            <a:r>
              <a:rPr lang="en-US" sz="2000" b="1" dirty="0" smtClean="0">
                <a:solidFill>
                  <a:schemeClr val="tx2">
                    <a:lumMod val="75000"/>
                    <a:lumOff val="25000"/>
                  </a:schemeClr>
                </a:solidFill>
              </a:rPr>
              <a:t>(</a:t>
            </a:r>
            <a:r>
              <a:rPr lang="en-US" sz="2000" b="1" dirty="0" err="1" smtClean="0">
                <a:solidFill>
                  <a:schemeClr val="tx2">
                    <a:lumMod val="75000"/>
                    <a:lumOff val="25000"/>
                  </a:schemeClr>
                </a:solidFill>
              </a:rPr>
              <a:t>Abdou</a:t>
            </a:r>
            <a:r>
              <a:rPr lang="en-US" sz="2000" b="1" dirty="0" smtClean="0">
                <a:solidFill>
                  <a:schemeClr val="tx2">
                    <a:lumMod val="75000"/>
                    <a:lumOff val="25000"/>
                  </a:schemeClr>
                </a:solidFill>
              </a:rPr>
              <a:t> &amp; Fingerhut, 2014)</a:t>
            </a:r>
            <a:endParaRPr lang="en-US" b="1" dirty="0">
              <a:solidFill>
                <a:schemeClr val="tx2">
                  <a:lumMod val="75000"/>
                  <a:lumOff val="25000"/>
                </a:schemeClr>
              </a:solidFill>
            </a:endParaRPr>
          </a:p>
        </p:txBody>
      </p:sp>
    </p:spTree>
    <p:extLst>
      <p:ext uri="{BB962C8B-B14F-4D97-AF65-F5344CB8AC3E}">
        <p14:creationId xmlns:p14="http://schemas.microsoft.com/office/powerpoint/2010/main" val="2013703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HISTORICAL TRUTHS</a:t>
            </a:r>
            <a:endParaRPr lang="en-US" dirty="0"/>
          </a:p>
        </p:txBody>
      </p:sp>
      <p:sp>
        <p:nvSpPr>
          <p:cNvPr id="8" name="Content Placeholder 7"/>
          <p:cNvSpPr>
            <a:spLocks noGrp="1"/>
          </p:cNvSpPr>
          <p:nvPr>
            <p:ph idx="1"/>
          </p:nvPr>
        </p:nvSpPr>
        <p:spPr/>
        <p:txBody>
          <a:bodyPr/>
          <a:lstStyle/>
          <a:p>
            <a:r>
              <a:rPr lang="en-US" dirty="0" smtClean="0"/>
              <a:t>	</a:t>
            </a:r>
            <a:r>
              <a:rPr lang="en-US" sz="3600" dirty="0" smtClean="0"/>
              <a:t>“</a:t>
            </a:r>
            <a:r>
              <a:rPr lang="en-US" sz="3600" dirty="0"/>
              <a:t>Some patients, though conscious that their condition is perilous, recover their health simply through their contentment with the goodness of the physician.” —Hippocrates (460---400 BC</a:t>
            </a:r>
            <a:r>
              <a:rPr lang="en-US" sz="3600" dirty="0" smtClean="0"/>
              <a:t>)</a:t>
            </a:r>
          </a:p>
          <a:p>
            <a:r>
              <a:rPr lang="en-US" sz="1400" dirty="0"/>
              <a:t>	</a:t>
            </a:r>
            <a:r>
              <a:rPr lang="en-US" sz="1400" dirty="0" smtClean="0"/>
              <a:t>(</a:t>
            </a:r>
            <a:r>
              <a:rPr lang="en-US" sz="2000" dirty="0" smtClean="0"/>
              <a:t>Aronson et al., 2013)</a:t>
            </a:r>
            <a:endParaRPr lang="en-US" sz="1400" dirty="0"/>
          </a:p>
          <a:p>
            <a:endParaRPr lang="en-US" dirty="0"/>
          </a:p>
        </p:txBody>
      </p:sp>
    </p:spTree>
    <p:extLst>
      <p:ext uri="{BB962C8B-B14F-4D97-AF65-F5344CB8AC3E}">
        <p14:creationId xmlns:p14="http://schemas.microsoft.com/office/powerpoint/2010/main" val="18148798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SOLUTIONS: </a:t>
            </a:r>
            <a:br>
              <a:rPr lang="en-US" dirty="0" smtClean="0"/>
            </a:br>
            <a:r>
              <a:rPr lang="en-US" dirty="0" smtClean="0"/>
              <a:t>STEREOTYPE THREAT</a:t>
            </a:r>
            <a:endParaRPr lang="en-US" dirty="0"/>
          </a:p>
        </p:txBody>
      </p:sp>
      <p:sp>
        <p:nvSpPr>
          <p:cNvPr id="3" name="Content Placeholder 2"/>
          <p:cNvSpPr>
            <a:spLocks noGrp="1"/>
          </p:cNvSpPr>
          <p:nvPr>
            <p:ph idx="1"/>
          </p:nvPr>
        </p:nvSpPr>
        <p:spPr>
          <a:xfrm>
            <a:off x="261143" y="2095275"/>
            <a:ext cx="8671542" cy="4191000"/>
          </a:xfrm>
          <a:noFill/>
        </p:spPr>
        <p:txBody>
          <a:bodyPr/>
          <a:lstStyle/>
          <a:p>
            <a:pPr marL="457200" lvl="0" indent="-457200">
              <a:spcBef>
                <a:spcPts val="0"/>
              </a:spcBef>
              <a:spcAft>
                <a:spcPts val="1800"/>
              </a:spcAft>
              <a:buClr>
                <a:srgbClr val="424243"/>
              </a:buClr>
              <a:buFont typeface="Wingdings" charset="2"/>
              <a:buChar char="ü"/>
              <a:defRPr sz="1800"/>
            </a:pPr>
            <a:r>
              <a:rPr lang="en-US" sz="2400" dirty="0" smtClean="0"/>
              <a:t>Create an environment that is identity-safe </a:t>
            </a:r>
            <a:r>
              <a:rPr lang="en-US" sz="1400" dirty="0" smtClean="0"/>
              <a:t>(Steele, 2010)</a:t>
            </a:r>
          </a:p>
          <a:p>
            <a:pPr marL="457200" indent="-457200">
              <a:spcBef>
                <a:spcPts val="0"/>
              </a:spcBef>
              <a:spcAft>
                <a:spcPts val="1800"/>
              </a:spcAft>
              <a:buClr>
                <a:srgbClr val="424243"/>
              </a:buClr>
              <a:buFont typeface="Wingdings" charset="2"/>
              <a:buChar char="ü"/>
              <a:defRPr sz="1800"/>
            </a:pPr>
            <a:r>
              <a:rPr lang="en-US" sz="2400" dirty="0"/>
              <a:t>Increase feelings of social belonging </a:t>
            </a:r>
            <a:r>
              <a:rPr lang="en-US" sz="1400" dirty="0"/>
              <a:t>(Walton &amp; Cohen, 2011</a:t>
            </a:r>
            <a:r>
              <a:rPr lang="en-US" sz="1400" dirty="0" smtClean="0"/>
              <a:t>)</a:t>
            </a:r>
          </a:p>
          <a:p>
            <a:pPr marL="457200" indent="-457200">
              <a:spcBef>
                <a:spcPts val="0"/>
              </a:spcBef>
              <a:spcAft>
                <a:spcPts val="1800"/>
              </a:spcAft>
              <a:buClr>
                <a:srgbClr val="424243"/>
              </a:buClr>
              <a:buFont typeface="Wingdings" charset="2"/>
              <a:buChar char="ü"/>
              <a:defRPr sz="1800"/>
            </a:pPr>
            <a:r>
              <a:rPr lang="en-US" sz="2400" dirty="0"/>
              <a:t>Encourage self-affirmation </a:t>
            </a:r>
            <a:r>
              <a:rPr lang="en-US" sz="1400" dirty="0"/>
              <a:t>(Cohen et al. 2006</a:t>
            </a:r>
            <a:r>
              <a:rPr lang="en-US" sz="1400" dirty="0" smtClean="0"/>
              <a:t>)</a:t>
            </a:r>
          </a:p>
          <a:p>
            <a:pPr marL="457200" lvl="0" indent="-457200">
              <a:spcBef>
                <a:spcPts val="0"/>
              </a:spcBef>
              <a:spcAft>
                <a:spcPts val="1800"/>
              </a:spcAft>
              <a:buClr>
                <a:srgbClr val="424243"/>
              </a:buClr>
              <a:buFont typeface="Wingdings" charset="2"/>
              <a:buChar char="ü"/>
              <a:defRPr sz="1800"/>
            </a:pPr>
            <a:r>
              <a:rPr lang="en-US" sz="2400" dirty="0"/>
              <a:t>Remove triggers for stereotype threat </a:t>
            </a:r>
            <a:r>
              <a:rPr lang="en-US" sz="1400" dirty="0" smtClean="0"/>
              <a:t>(Walton </a:t>
            </a:r>
            <a:r>
              <a:rPr lang="en-US" sz="1400" dirty="0"/>
              <a:t>&amp; Spencer, 2009</a:t>
            </a:r>
            <a:r>
              <a:rPr lang="en-US" sz="1400" dirty="0" smtClean="0"/>
              <a:t>)</a:t>
            </a:r>
          </a:p>
          <a:p>
            <a:pPr marL="457200" indent="-457200">
              <a:spcBef>
                <a:spcPts val="0"/>
              </a:spcBef>
              <a:spcAft>
                <a:spcPts val="1800"/>
              </a:spcAft>
              <a:buClr>
                <a:srgbClr val="424243"/>
              </a:buClr>
              <a:buFont typeface="Wingdings" charset="2"/>
              <a:buChar char="ü"/>
              <a:defRPr sz="1800"/>
            </a:pPr>
            <a:r>
              <a:rPr lang="en-US" sz="2400" dirty="0" smtClean="0"/>
              <a:t>Promote a growth mindset </a:t>
            </a:r>
            <a:r>
              <a:rPr lang="en-US" sz="1400" dirty="0" smtClean="0"/>
              <a:t>(</a:t>
            </a:r>
            <a:r>
              <a:rPr lang="en-US" sz="1400" dirty="0" err="1" smtClean="0"/>
              <a:t>Dweck</a:t>
            </a:r>
            <a:r>
              <a:rPr lang="en-US" sz="1400" dirty="0" smtClean="0"/>
              <a:t>, 2006)</a:t>
            </a:r>
          </a:p>
          <a:p>
            <a:pPr marL="457200" lvl="0" indent="-457200">
              <a:spcBef>
                <a:spcPts val="0"/>
              </a:spcBef>
              <a:spcAft>
                <a:spcPts val="1800"/>
              </a:spcAft>
              <a:buClr>
                <a:srgbClr val="424243"/>
              </a:buClr>
              <a:buFont typeface="Wingdings" charset="2"/>
              <a:buChar char="ü"/>
              <a:defRPr sz="1800"/>
            </a:pPr>
            <a:r>
              <a:rPr lang="en-US" sz="2400" dirty="0" smtClean="0"/>
              <a:t>Give feedback so it is trusted and motivating </a:t>
            </a:r>
            <a:r>
              <a:rPr lang="en-US" sz="1400" dirty="0" smtClean="0"/>
              <a:t>(Cohen et al., 1999)</a:t>
            </a:r>
          </a:p>
        </p:txBody>
      </p:sp>
    </p:spTree>
    <p:extLst>
      <p:ext uri="{BB962C8B-B14F-4D97-AF65-F5344CB8AC3E}">
        <p14:creationId xmlns:p14="http://schemas.microsoft.com/office/powerpoint/2010/main" val="8543818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SOLUTIONS IN HEALTH CARE: </a:t>
            </a:r>
            <a:r>
              <a:rPr lang="en-US" dirty="0" smtClean="0"/>
              <a:t/>
            </a:r>
            <a:br>
              <a:rPr lang="en-US" dirty="0" smtClean="0"/>
            </a:br>
            <a:r>
              <a:rPr lang="en-US" dirty="0" smtClean="0"/>
              <a:t>STEREOTYPE </a:t>
            </a:r>
            <a:r>
              <a:rPr lang="en-US" dirty="0" smtClean="0"/>
              <a:t>THREAT </a:t>
            </a:r>
            <a:endParaRPr lang="en-US" dirty="0"/>
          </a:p>
        </p:txBody>
      </p:sp>
      <p:sp>
        <p:nvSpPr>
          <p:cNvPr id="3" name="Content Placeholder 2"/>
          <p:cNvSpPr>
            <a:spLocks noGrp="1"/>
          </p:cNvSpPr>
          <p:nvPr>
            <p:ph idx="1"/>
          </p:nvPr>
        </p:nvSpPr>
        <p:spPr>
          <a:xfrm>
            <a:off x="261143" y="2095275"/>
            <a:ext cx="8671542" cy="4191000"/>
          </a:xfrm>
          <a:noFill/>
        </p:spPr>
        <p:txBody>
          <a:bodyPr/>
          <a:lstStyle/>
          <a:p>
            <a:pPr marL="457200" lvl="0" indent="-457200">
              <a:spcBef>
                <a:spcPts val="0"/>
              </a:spcBef>
              <a:spcAft>
                <a:spcPts val="1800"/>
              </a:spcAft>
              <a:buClr>
                <a:srgbClr val="424243"/>
              </a:buClr>
              <a:buFont typeface="Wingdings" charset="2"/>
              <a:buChar char="ü"/>
              <a:defRPr sz="1800"/>
            </a:pPr>
            <a:r>
              <a:rPr lang="en-US" sz="2400" dirty="0" smtClean="0"/>
              <a:t>Whole clinic approach to discrimination and bias reduction – bias experience often linked to non-clinical staff </a:t>
            </a:r>
            <a:r>
              <a:rPr lang="en-US" sz="1400" dirty="0" smtClean="0"/>
              <a:t>(Barr et al., 2005)</a:t>
            </a:r>
          </a:p>
          <a:p>
            <a:pPr marL="457200" indent="-457200">
              <a:spcBef>
                <a:spcPts val="0"/>
              </a:spcBef>
              <a:spcAft>
                <a:spcPts val="1800"/>
              </a:spcAft>
              <a:buClr>
                <a:srgbClr val="424243"/>
              </a:buClr>
              <a:buFont typeface="Wingdings" charset="2"/>
              <a:buChar char="ü"/>
              <a:defRPr sz="1800"/>
            </a:pPr>
            <a:r>
              <a:rPr lang="en-US" sz="2400" dirty="0" smtClean="0"/>
              <a:t>Provide cues that patients of color are valued - </a:t>
            </a:r>
            <a:r>
              <a:rPr lang="en-US" sz="2400" dirty="0"/>
              <a:t> </a:t>
            </a:r>
            <a:r>
              <a:rPr lang="en-US" sz="2400" dirty="0" smtClean="0"/>
              <a:t>health care providers of color is a powerful indicator </a:t>
            </a:r>
            <a:r>
              <a:rPr lang="en-US" sz="1400" dirty="0" smtClean="0"/>
              <a:t>(Marx et al., 2005, 2009)</a:t>
            </a:r>
          </a:p>
          <a:p>
            <a:pPr marL="457200" indent="-457200">
              <a:spcBef>
                <a:spcPts val="0"/>
              </a:spcBef>
              <a:spcAft>
                <a:spcPts val="1800"/>
              </a:spcAft>
              <a:buClr>
                <a:srgbClr val="424243"/>
              </a:buClr>
              <a:buFont typeface="Wingdings" charset="2"/>
              <a:buChar char="ü"/>
              <a:defRPr sz="1800"/>
            </a:pPr>
            <a:r>
              <a:rPr lang="en-US" sz="2400" dirty="0" smtClean="0"/>
              <a:t>Address patient anxiety – soothing environments and patient support </a:t>
            </a:r>
            <a:r>
              <a:rPr lang="en-US" sz="1400" dirty="0" smtClean="0"/>
              <a:t>(Aronson et al. 2013)</a:t>
            </a:r>
          </a:p>
          <a:p>
            <a:pPr marL="457200" lvl="0" indent="-457200">
              <a:spcBef>
                <a:spcPts val="0"/>
              </a:spcBef>
              <a:spcAft>
                <a:spcPts val="1800"/>
              </a:spcAft>
              <a:buClr>
                <a:srgbClr val="424243"/>
              </a:buClr>
              <a:buFont typeface="Wingdings" charset="2"/>
              <a:buChar char="ü"/>
              <a:defRPr sz="1800"/>
            </a:pPr>
            <a:r>
              <a:rPr lang="en-US" sz="2400" dirty="0" smtClean="0"/>
              <a:t>Affirmation of patient strengths and assets </a:t>
            </a:r>
            <a:r>
              <a:rPr lang="en-US" sz="1400" dirty="0" smtClean="0"/>
              <a:t>(Walton &amp; Spencer, 2009)</a:t>
            </a:r>
          </a:p>
          <a:p>
            <a:pPr marL="457200" lvl="0" indent="-457200">
              <a:spcBef>
                <a:spcPts val="0"/>
              </a:spcBef>
              <a:spcAft>
                <a:spcPts val="1800"/>
              </a:spcAft>
              <a:buClr>
                <a:srgbClr val="424243"/>
              </a:buClr>
              <a:buFont typeface="Wingdings" charset="2"/>
              <a:buChar char="ü"/>
              <a:defRPr sz="1800"/>
            </a:pPr>
            <a:r>
              <a:rPr lang="en-US" sz="2400" dirty="0" smtClean="0"/>
              <a:t>Give feedback so it is trusted and motivating </a:t>
            </a:r>
            <a:r>
              <a:rPr lang="en-US" sz="1400" dirty="0" smtClean="0"/>
              <a:t>(Cohen et al., 1999)</a:t>
            </a:r>
            <a:endParaRPr lang="en-US" sz="1400" dirty="0" smtClean="0"/>
          </a:p>
        </p:txBody>
      </p:sp>
    </p:spTree>
    <p:extLst>
      <p:ext uri="{BB962C8B-B14F-4D97-AF65-F5344CB8AC3E}">
        <p14:creationId xmlns:p14="http://schemas.microsoft.com/office/powerpoint/2010/main" val="14595449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64319" y="1198529"/>
            <a:ext cx="8615363" cy="4561565"/>
          </a:xfrm>
        </p:spPr>
        <p:txBody>
          <a:bodyPr/>
          <a:lstStyle/>
          <a:p>
            <a:r>
              <a:rPr lang="en-US" dirty="0" smtClean="0"/>
              <a:t>QUESTIONS AND DISCUSSION</a:t>
            </a:r>
            <a:endParaRPr lang="en-US" dirty="0"/>
          </a:p>
        </p:txBody>
      </p:sp>
    </p:spTree>
    <p:extLst>
      <p:ext uri="{BB962C8B-B14F-4D97-AF65-F5344CB8AC3E}">
        <p14:creationId xmlns:p14="http://schemas.microsoft.com/office/powerpoint/2010/main" val="19300628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51296" y="2963444"/>
            <a:ext cx="5255695" cy="2862322"/>
          </a:xfrm>
          <a:prstGeom prst="rect">
            <a:avLst/>
          </a:prstGeom>
          <a:noFill/>
        </p:spPr>
        <p:txBody>
          <a:bodyPr wrap="square" rtlCol="0">
            <a:spAutoFit/>
          </a:bodyPr>
          <a:lstStyle/>
          <a:p>
            <a:pPr algn="ctr">
              <a:lnSpc>
                <a:spcPct val="150000"/>
              </a:lnSpc>
            </a:pPr>
            <a:r>
              <a:rPr lang="en-US" sz="3600" b="1" dirty="0" smtClean="0">
                <a:solidFill>
                  <a:schemeClr val="bg1"/>
                </a:solidFill>
                <a:latin typeface="Raleway" charset="0"/>
                <a:ea typeface="Raleway" charset="0"/>
                <a:cs typeface="Raleway" charset="0"/>
              </a:rPr>
              <a:t>Thank you!</a:t>
            </a:r>
            <a:endParaRPr lang="en-US" sz="3600" b="1" dirty="0" smtClean="0">
              <a:solidFill>
                <a:srgbClr val="424243"/>
              </a:solidFill>
              <a:latin typeface="Raleway" charset="0"/>
              <a:ea typeface="Raleway" charset="0"/>
              <a:cs typeface="Raleway" charset="0"/>
            </a:endParaRPr>
          </a:p>
          <a:p>
            <a:pPr algn="ctr">
              <a:lnSpc>
                <a:spcPct val="150000"/>
              </a:lnSpc>
            </a:pPr>
            <a:endParaRPr lang="en-US" sz="2800" dirty="0" smtClean="0">
              <a:solidFill>
                <a:srgbClr val="424243"/>
              </a:solidFill>
              <a:latin typeface="Raleway" charset="0"/>
              <a:ea typeface="Raleway" charset="0"/>
              <a:cs typeface="Raleway" charset="0"/>
            </a:endParaRPr>
          </a:p>
          <a:p>
            <a:pPr algn="ctr">
              <a:lnSpc>
                <a:spcPct val="150000"/>
              </a:lnSpc>
            </a:pPr>
            <a:r>
              <a:rPr lang="en-US" sz="2800" dirty="0" err="1" smtClean="0">
                <a:solidFill>
                  <a:srgbClr val="424243"/>
                </a:solidFill>
                <a:latin typeface="Raleway" charset="0"/>
                <a:ea typeface="Raleway" charset="0"/>
                <a:cs typeface="Raleway" charset="0"/>
              </a:rPr>
              <a:t>rachel@perception.org</a:t>
            </a:r>
            <a:endParaRPr lang="en-US" sz="1800" dirty="0" smtClean="0">
              <a:solidFill>
                <a:srgbClr val="424243"/>
              </a:solidFill>
              <a:latin typeface="Raleway" charset="0"/>
              <a:ea typeface="Raleway" charset="0"/>
              <a:cs typeface="Raleway" charset="0"/>
            </a:endParaRPr>
          </a:p>
          <a:p>
            <a:pPr algn="ctr">
              <a:lnSpc>
                <a:spcPct val="150000"/>
              </a:lnSpc>
            </a:pPr>
            <a:r>
              <a:rPr lang="en-US" sz="2800" dirty="0" smtClean="0">
                <a:solidFill>
                  <a:srgbClr val="424243"/>
                </a:solidFill>
                <a:latin typeface="Raleway" charset="0"/>
                <a:ea typeface="Raleway" charset="0"/>
                <a:cs typeface="Raleway" charset="0"/>
              </a:rPr>
              <a:t>@</a:t>
            </a:r>
            <a:r>
              <a:rPr lang="en-US" sz="2800" dirty="0" err="1" smtClean="0">
                <a:solidFill>
                  <a:srgbClr val="424243"/>
                </a:solidFill>
                <a:latin typeface="Raleway" charset="0"/>
                <a:ea typeface="Raleway" charset="0"/>
                <a:cs typeface="Raleway" charset="0"/>
              </a:rPr>
              <a:t>perceptioninst</a:t>
            </a:r>
            <a:r>
              <a:rPr lang="en-US" sz="2800" dirty="0" smtClean="0">
                <a:solidFill>
                  <a:srgbClr val="424243"/>
                </a:solidFill>
                <a:latin typeface="Raleway" charset="0"/>
                <a:ea typeface="Raleway" charset="0"/>
                <a:cs typeface="Raleway" charset="0"/>
              </a:rPr>
              <a:t> </a:t>
            </a:r>
          </a:p>
        </p:txBody>
      </p:sp>
      <p:sp>
        <p:nvSpPr>
          <p:cNvPr id="10" name="Rectangle 9"/>
          <p:cNvSpPr/>
          <p:nvPr/>
        </p:nvSpPr>
        <p:spPr bwMode="auto">
          <a:xfrm>
            <a:off x="0" y="458369"/>
            <a:ext cx="9144000" cy="167640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a:lstStyle/>
          <a:p>
            <a:pPr>
              <a:buFont typeface="Times New Roman" pitchFamily="16" charset="0"/>
              <a:buNone/>
              <a:defRPr/>
            </a:pPr>
            <a:endParaRPr lang="en-US">
              <a:solidFill>
                <a:schemeClr val="bg1"/>
              </a:solidFill>
            </a:endParaRPr>
          </a:p>
        </p:txBody>
      </p:sp>
      <p:pic>
        <p:nvPicPr>
          <p:cNvPr id="11" name="Picture 16" descr="PerceptionLogoFINAL_354PMS_Artboard 3o.eps"/>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92075" y="86894"/>
            <a:ext cx="8974138" cy="2505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4392781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PRESENT DAY TRUTHS</a:t>
            </a:r>
            <a:endParaRPr lang="en-US" dirty="0"/>
          </a:p>
        </p:txBody>
      </p:sp>
      <p:sp>
        <p:nvSpPr>
          <p:cNvPr id="6" name="Content Placeholder 5"/>
          <p:cNvSpPr>
            <a:spLocks noGrp="1"/>
          </p:cNvSpPr>
          <p:nvPr>
            <p:ph idx="1"/>
          </p:nvPr>
        </p:nvSpPr>
        <p:spPr/>
        <p:txBody>
          <a:bodyPr/>
          <a:lstStyle/>
          <a:p>
            <a:r>
              <a:rPr lang="en-US" dirty="0" smtClean="0"/>
              <a:t>	Studies have documented “racial </a:t>
            </a:r>
            <a:r>
              <a:rPr lang="en-US" dirty="0"/>
              <a:t>or ethnic differences in the quality of health care that are not due to access-related factors or clinical needs, preferences, and appropriateness of the intervention</a:t>
            </a:r>
            <a:r>
              <a:rPr lang="en-US" dirty="0" smtClean="0"/>
              <a:t>.”  </a:t>
            </a:r>
            <a:r>
              <a:rPr lang="en-US" sz="1800" dirty="0" smtClean="0"/>
              <a:t>(Aronson et al. 2013)</a:t>
            </a:r>
          </a:p>
          <a:p>
            <a:endParaRPr lang="en-US" dirty="0"/>
          </a:p>
          <a:p>
            <a:r>
              <a:rPr lang="en-US" dirty="0" smtClean="0"/>
              <a:t>	The differences are found in high resourced institutions – and compound the disparities that are a result of structural factors.</a:t>
            </a:r>
            <a:endParaRPr lang="en-US" dirty="0"/>
          </a:p>
        </p:txBody>
      </p:sp>
    </p:spTree>
    <p:extLst>
      <p:ext uri="{BB962C8B-B14F-4D97-AF65-F5344CB8AC3E}">
        <p14:creationId xmlns:p14="http://schemas.microsoft.com/office/powerpoint/2010/main" val="273864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IMPLICIT BIAS</a:t>
            </a:r>
            <a:endParaRPr lang="en-US" dirty="0"/>
          </a:p>
        </p:txBody>
      </p:sp>
      <p:sp>
        <p:nvSpPr>
          <p:cNvPr id="3" name="Content Placeholder 2"/>
          <p:cNvSpPr>
            <a:spLocks noGrp="1"/>
          </p:cNvSpPr>
          <p:nvPr>
            <p:ph idx="1"/>
          </p:nvPr>
        </p:nvSpPr>
        <p:spPr>
          <a:xfrm>
            <a:off x="542367" y="2133600"/>
            <a:ext cx="4675096" cy="3401090"/>
          </a:xfrm>
        </p:spPr>
        <p:txBody>
          <a:bodyPr/>
          <a:lstStyle/>
          <a:p>
            <a:pPr marL="0" lvl="0" indent="0">
              <a:spcBef>
                <a:spcPts val="520"/>
              </a:spcBef>
              <a:spcAft>
                <a:spcPts val="0"/>
              </a:spcAft>
              <a:buClrTx/>
            </a:pPr>
            <a:r>
              <a:rPr lang="en-US" i="1" dirty="0">
                <a:solidFill>
                  <a:srgbClr val="FFFFFF"/>
                </a:solidFill>
                <a:sym typeface="Merriweather"/>
              </a:rPr>
              <a:t>Implicit bias</a:t>
            </a:r>
            <a:r>
              <a:rPr lang="en-US" dirty="0">
                <a:solidFill>
                  <a:srgbClr val="FFFFFF"/>
                </a:solidFill>
                <a:sym typeface="Merriweather"/>
              </a:rPr>
              <a:t> refers to </a:t>
            </a:r>
            <a:r>
              <a:rPr lang="en-US" dirty="0" smtClean="0">
                <a:solidFill>
                  <a:srgbClr val="FFFFFF"/>
                </a:solidFill>
                <a:sym typeface="Merriweather"/>
              </a:rPr>
              <a:t>the brain’s automatic, instant association </a:t>
            </a:r>
            <a:r>
              <a:rPr lang="en-US" dirty="0">
                <a:solidFill>
                  <a:srgbClr val="FFFFFF"/>
                </a:solidFill>
                <a:sym typeface="Merriweather"/>
              </a:rPr>
              <a:t>of stereotypes or attitudes toward particular </a:t>
            </a:r>
            <a:r>
              <a:rPr lang="en-US" dirty="0" smtClean="0">
                <a:solidFill>
                  <a:srgbClr val="FFFFFF"/>
                </a:solidFill>
                <a:sym typeface="Merriweather"/>
              </a:rPr>
              <a:t>groups, without our conscious awareness.</a:t>
            </a:r>
          </a:p>
        </p:txBody>
      </p:sp>
      <p:grpSp>
        <p:nvGrpSpPr>
          <p:cNvPr id="11" name="Group 10"/>
          <p:cNvGrpSpPr/>
          <p:nvPr/>
        </p:nvGrpSpPr>
        <p:grpSpPr>
          <a:xfrm>
            <a:off x="5417465" y="1768467"/>
            <a:ext cx="3371000" cy="3350295"/>
            <a:chOff x="5901554" y="2754580"/>
            <a:chExt cx="3371000" cy="3350295"/>
          </a:xfrm>
        </p:grpSpPr>
        <p:pic>
          <p:nvPicPr>
            <p:cNvPr id="9" name="Picture 8"/>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901554" y="2933877"/>
              <a:ext cx="3170998" cy="3170998"/>
            </a:xfrm>
            <a:prstGeom prst="roundRect">
              <a:avLst/>
            </a:prstGeom>
          </p:spPr>
        </p:pic>
        <p:pic>
          <p:nvPicPr>
            <p:cNvPr id="10" name="Picture 9"/>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6076738" y="2754580"/>
              <a:ext cx="3195816" cy="2280858"/>
            </a:xfrm>
            <a:prstGeom prst="rect">
              <a:avLst/>
            </a:prstGeom>
          </p:spPr>
        </p:pic>
      </p:grpSp>
    </p:spTree>
    <p:extLst>
      <p:ext uri="{BB962C8B-B14F-4D97-AF65-F5344CB8AC3E}">
        <p14:creationId xmlns:p14="http://schemas.microsoft.com/office/powerpoint/2010/main" val="477820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 KNOW </a:t>
            </a:r>
            <a:br>
              <a:rPr lang="en-US" dirty="0" smtClean="0"/>
            </a:br>
            <a:r>
              <a:rPr lang="en-US" dirty="0" smtClean="0"/>
              <a:t>WE HAVE BIAS?</a:t>
            </a:r>
            <a:endParaRPr lang="en-US" dirty="0"/>
          </a:p>
        </p:txBody>
      </p:sp>
      <p:pic>
        <p:nvPicPr>
          <p:cNvPr id="5" name="Picture 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03922" y="1885949"/>
            <a:ext cx="2851758" cy="2700337"/>
          </a:xfrm>
          <a:prstGeom prst="rect">
            <a:avLst/>
          </a:prstGeom>
        </p:spPr>
      </p:pic>
      <p:pic>
        <p:nvPicPr>
          <p:cNvPr id="7" name="Picture 6"/>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4700587" y="3236118"/>
            <a:ext cx="3771901" cy="2371726"/>
          </a:xfrm>
          <a:prstGeom prst="rect">
            <a:avLst/>
          </a:prstGeom>
        </p:spPr>
      </p:pic>
      <p:pic>
        <p:nvPicPr>
          <p:cNvPr id="9" name="Content Placeholder 6"/>
          <p:cNvPicPr>
            <a:picLocks noGrp="1" noChangeAspect="1"/>
          </p:cNvPicPr>
          <p:nvPr>
            <p:ph idx="1"/>
          </p:nvPr>
        </p:nvPicPr>
        <p:blipFill>
          <a:blip r:embed="rId5">
            <a:extLst>
              <a:ext uri="{28A0092B-C50C-407E-A947-70E740481C1C}">
                <a14:useLocalDpi xmlns:a14="http://schemas.microsoft.com/office/drawing/2010/main"/>
              </a:ext>
            </a:extLst>
          </a:blip>
          <a:stretch>
            <a:fillRect/>
          </a:stretch>
        </p:blipFill>
        <p:spPr>
          <a:xfrm>
            <a:off x="609677" y="1761799"/>
            <a:ext cx="7918293" cy="3991063"/>
          </a:xfrm>
        </p:spPr>
      </p:pic>
      <p:sp>
        <p:nvSpPr>
          <p:cNvPr id="10" name="TextBox 9"/>
          <p:cNvSpPr txBox="1"/>
          <p:nvPr/>
        </p:nvSpPr>
        <p:spPr>
          <a:xfrm>
            <a:off x="742316" y="5897880"/>
            <a:ext cx="7659369" cy="338554"/>
          </a:xfrm>
          <a:prstGeom prst="rect">
            <a:avLst/>
          </a:prstGeom>
          <a:noFill/>
        </p:spPr>
        <p:txBody>
          <a:bodyPr wrap="square" rtlCol="0">
            <a:spAutoFit/>
          </a:bodyPr>
          <a:lstStyle/>
          <a:p>
            <a:pPr algn="ctr"/>
            <a:r>
              <a:rPr lang="en-US" altLang="en-US" sz="1600" dirty="0">
                <a:solidFill>
                  <a:schemeClr val="bg1"/>
                </a:solidFill>
                <a:latin typeface="Raleway" charset="0"/>
                <a:ea typeface="Raleway" charset="0"/>
                <a:cs typeface="Raleway" charset="0"/>
              </a:rPr>
              <a:t>Implicit Association </a:t>
            </a:r>
            <a:r>
              <a:rPr lang="en-US" altLang="en-US" sz="1600" dirty="0" smtClean="0">
                <a:solidFill>
                  <a:schemeClr val="bg1"/>
                </a:solidFill>
                <a:latin typeface="Raleway" charset="0"/>
                <a:ea typeface="Raleway" charset="0"/>
                <a:cs typeface="Raleway" charset="0"/>
              </a:rPr>
              <a:t>Test (IAT): </a:t>
            </a:r>
            <a:r>
              <a:rPr lang="en-US" altLang="en-US" sz="1600" dirty="0">
                <a:solidFill>
                  <a:schemeClr val="bg1"/>
                </a:solidFill>
                <a:latin typeface="Raleway" charset="0"/>
                <a:ea typeface="Raleway" charset="0"/>
                <a:cs typeface="Raleway" charset="0"/>
              </a:rPr>
              <a:t>https://</a:t>
            </a:r>
            <a:r>
              <a:rPr lang="en-US" altLang="en-US" sz="1600" dirty="0" err="1">
                <a:solidFill>
                  <a:schemeClr val="bg1"/>
                </a:solidFill>
                <a:latin typeface="Raleway" charset="0"/>
                <a:ea typeface="Raleway" charset="0"/>
                <a:cs typeface="Raleway" charset="0"/>
              </a:rPr>
              <a:t>implicit.harvard.edu</a:t>
            </a:r>
            <a:r>
              <a:rPr lang="en-US" altLang="en-US" sz="1600" dirty="0">
                <a:solidFill>
                  <a:schemeClr val="bg1"/>
                </a:solidFill>
                <a:latin typeface="Raleway" charset="0"/>
                <a:ea typeface="Raleway" charset="0"/>
                <a:cs typeface="Raleway" charset="0"/>
              </a:rPr>
              <a:t>/implicit</a:t>
            </a:r>
            <a:r>
              <a:rPr lang="en-US" altLang="en-US" sz="1600" dirty="0" smtClean="0">
                <a:solidFill>
                  <a:schemeClr val="bg1"/>
                </a:solidFill>
                <a:latin typeface="Raleway" charset="0"/>
                <a:ea typeface="Raleway" charset="0"/>
                <a:cs typeface="Raleway" charset="0"/>
              </a:rPr>
              <a:t>/</a:t>
            </a:r>
            <a:endParaRPr lang="en-US" altLang="en-US" sz="1600" dirty="0">
              <a:solidFill>
                <a:schemeClr val="bg1"/>
              </a:solidFill>
              <a:latin typeface="Raleway" charset="0"/>
              <a:ea typeface="Raleway" charset="0"/>
              <a:cs typeface="Raleway" charset="0"/>
            </a:endParaRPr>
          </a:p>
        </p:txBody>
      </p:sp>
    </p:spTree>
    <p:extLst>
      <p:ext uri="{BB962C8B-B14F-4D97-AF65-F5344CB8AC3E}">
        <p14:creationId xmlns:p14="http://schemas.microsoft.com/office/powerpoint/2010/main" val="2024909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1+#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Title 1"/>
          <p:cNvSpPr>
            <a:spLocks noGrp="1"/>
          </p:cNvSpPr>
          <p:nvPr>
            <p:ph type="title"/>
          </p:nvPr>
        </p:nvSpPr>
        <p:spPr>
          <a:xfrm>
            <a:off x="260350" y="366713"/>
            <a:ext cx="8615363" cy="1135062"/>
          </a:xfrm>
        </p:spPr>
        <p:txBody>
          <a:bodyPr/>
          <a:lstStyle/>
          <a:p>
            <a:r>
              <a:rPr lang="en-US" altLang="en-US">
                <a:latin typeface="Raleway" charset="0"/>
                <a:ea typeface="MS PGothic" charset="-128"/>
              </a:rPr>
              <a:t>IMPLICIT BIAS IN HEALTHCARE</a:t>
            </a:r>
          </a:p>
        </p:txBody>
      </p:sp>
      <p:sp>
        <p:nvSpPr>
          <p:cNvPr id="138242" name="Content Placeholder 2"/>
          <p:cNvSpPr>
            <a:spLocks noGrp="1"/>
          </p:cNvSpPr>
          <p:nvPr>
            <p:ph idx="1"/>
          </p:nvPr>
        </p:nvSpPr>
        <p:spPr>
          <a:xfrm>
            <a:off x="354013" y="1755775"/>
            <a:ext cx="6137275" cy="4995863"/>
          </a:xfrm>
        </p:spPr>
        <p:txBody>
          <a:bodyPr/>
          <a:lstStyle/>
          <a:p>
            <a:pPr marL="457200" indent="-457200">
              <a:spcBef>
                <a:spcPct val="0"/>
              </a:spcBef>
              <a:spcAft>
                <a:spcPts val="600"/>
              </a:spcAft>
              <a:buClr>
                <a:srgbClr val="424243"/>
              </a:buClr>
              <a:buFont typeface="Arial" charset="0"/>
              <a:buChar char="•"/>
            </a:pPr>
            <a:r>
              <a:rPr lang="en-US" altLang="en-US" dirty="0" smtClean="0">
                <a:ea typeface="MS PGothic" charset="-128"/>
              </a:rPr>
              <a:t>Findings </a:t>
            </a:r>
            <a:r>
              <a:rPr lang="en-US" altLang="en-US" dirty="0">
                <a:ea typeface="MS PGothic" charset="-128"/>
              </a:rPr>
              <a:t>of bias among providers</a:t>
            </a:r>
          </a:p>
          <a:p>
            <a:pPr lvl="1" indent="-342900">
              <a:spcBef>
                <a:spcPct val="0"/>
              </a:spcBef>
              <a:spcAft>
                <a:spcPts val="600"/>
              </a:spcAft>
              <a:buClr>
                <a:srgbClr val="424243"/>
              </a:buClr>
              <a:buFont typeface="Arial" charset="0"/>
              <a:buChar char="•"/>
            </a:pPr>
            <a:r>
              <a:rPr lang="en-US" altLang="en-US" sz="2400" dirty="0">
                <a:ea typeface="MS PGothic" charset="-128"/>
              </a:rPr>
              <a:t>High levels of bias </a:t>
            </a:r>
            <a:r>
              <a:rPr lang="en-US" altLang="en-US" sz="2400" dirty="0">
                <a:ea typeface="MS PGothic" charset="-128"/>
                <a:sym typeface="Wingdings" charset="2"/>
              </a:rPr>
              <a:t>leads to </a:t>
            </a:r>
            <a:r>
              <a:rPr lang="en-US" altLang="en-US" sz="2400" dirty="0">
                <a:ea typeface="MS PGothic" charset="-128"/>
              </a:rPr>
              <a:t>less friendly &amp; lower patient </a:t>
            </a:r>
            <a:r>
              <a:rPr lang="en-US" altLang="en-US" sz="2400" dirty="0" smtClean="0">
                <a:ea typeface="MS PGothic" charset="-128"/>
              </a:rPr>
              <a:t>satisfaction (</a:t>
            </a:r>
            <a:r>
              <a:rPr lang="nb-NO" sz="2400" dirty="0"/>
              <a:t>(Blair, Steiner, et al., 2013; Cooper et al., 2012; Penner et al., </a:t>
            </a:r>
            <a:r>
              <a:rPr lang="nb-NO" sz="2400" dirty="0" smtClean="0"/>
              <a:t>2010)</a:t>
            </a:r>
            <a:endParaRPr lang="en-US" altLang="en-US" sz="2400" dirty="0">
              <a:ea typeface="MS PGothic" charset="-128"/>
            </a:endParaRPr>
          </a:p>
          <a:p>
            <a:pPr lvl="1" indent="-342900">
              <a:spcBef>
                <a:spcPct val="0"/>
              </a:spcBef>
              <a:spcAft>
                <a:spcPts val="600"/>
              </a:spcAft>
              <a:buClr>
                <a:srgbClr val="424243"/>
              </a:buClr>
              <a:buFont typeface="Arial" charset="0"/>
              <a:buChar char="•"/>
            </a:pPr>
            <a:r>
              <a:rPr lang="en-US" altLang="en-US" dirty="0" smtClean="0">
                <a:ea typeface="MS PGothic" charset="-128"/>
              </a:rPr>
              <a:t>Differential </a:t>
            </a:r>
            <a:r>
              <a:rPr lang="en-US" altLang="en-US" dirty="0">
                <a:ea typeface="MS PGothic" charset="-128"/>
              </a:rPr>
              <a:t>interpretation of clinical presentation (</a:t>
            </a:r>
            <a:r>
              <a:rPr lang="en-US" altLang="en-US" sz="2400" dirty="0">
                <a:ea typeface="MS PGothic" charset="-128"/>
              </a:rPr>
              <a:t>e.g. cardiac patients</a:t>
            </a:r>
            <a:r>
              <a:rPr lang="en-US" altLang="en-US" sz="1800" dirty="0" smtClean="0">
                <a:ea typeface="MS PGothic" charset="-128"/>
              </a:rPr>
              <a:t>) (Green et al., 2007)</a:t>
            </a:r>
            <a:endParaRPr lang="en-US" altLang="en-US" sz="1800" dirty="0">
              <a:ea typeface="MS PGothic" charset="-128"/>
            </a:endParaRPr>
          </a:p>
          <a:p>
            <a:pPr lvl="1" indent="-342900">
              <a:spcBef>
                <a:spcPct val="0"/>
              </a:spcBef>
              <a:spcAft>
                <a:spcPts val="600"/>
              </a:spcAft>
              <a:buClr>
                <a:srgbClr val="424243"/>
              </a:buClr>
              <a:buFont typeface="Arial" charset="0"/>
              <a:buChar char="•"/>
            </a:pPr>
            <a:r>
              <a:rPr lang="en-US" altLang="en-US" dirty="0" smtClean="0">
                <a:ea typeface="MS PGothic" charset="-128"/>
              </a:rPr>
              <a:t>Differential </a:t>
            </a:r>
            <a:r>
              <a:rPr lang="en-US" altLang="en-US" dirty="0">
                <a:ea typeface="MS PGothic" charset="-128"/>
              </a:rPr>
              <a:t>treatment recommendations (</a:t>
            </a:r>
            <a:r>
              <a:rPr lang="en-US" altLang="en-US" sz="2400" dirty="0">
                <a:ea typeface="MS PGothic" charset="-128"/>
              </a:rPr>
              <a:t>e.g. painkillers, antiretroviral</a:t>
            </a:r>
            <a:r>
              <a:rPr lang="en-US" altLang="en-US" sz="2400" dirty="0" smtClean="0">
                <a:ea typeface="MS PGothic" charset="-128"/>
              </a:rPr>
              <a:t>) (Sabin &amp; Greenwald, 2012)</a:t>
            </a:r>
          </a:p>
          <a:p>
            <a:pPr lvl="1" indent="-342900">
              <a:spcBef>
                <a:spcPct val="0"/>
              </a:spcBef>
              <a:spcAft>
                <a:spcPts val="600"/>
              </a:spcAft>
              <a:buClr>
                <a:srgbClr val="424243"/>
              </a:buClr>
              <a:buFont typeface="Arial" charset="0"/>
              <a:buChar char="•"/>
            </a:pPr>
            <a:r>
              <a:rPr lang="en-US" altLang="en-US" sz="2400" dirty="0" smtClean="0">
                <a:ea typeface="MS PGothic" charset="-128"/>
              </a:rPr>
              <a:t>But see Blair et al. 2014 (hypertension)</a:t>
            </a:r>
            <a:endParaRPr lang="en-US" altLang="en-US" sz="1800" dirty="0">
              <a:ea typeface="MS PGothic" charset="-128"/>
            </a:endParaRPr>
          </a:p>
        </p:txBody>
      </p:sp>
      <p:pic>
        <p:nvPicPr>
          <p:cNvPr id="138243"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08825" y="1755775"/>
            <a:ext cx="1909763" cy="243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8244"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491288" y="4295775"/>
            <a:ext cx="2527300" cy="186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09318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IMPLICIT BIAS IN BEHAVIOR: MICROAGGRESSIONS</a:t>
            </a:r>
            <a:endParaRPr lang="en-US" dirty="0"/>
          </a:p>
        </p:txBody>
      </p:sp>
      <p:pic>
        <p:nvPicPr>
          <p:cNvPr id="7" name="Picture 6"/>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395993" y="1817294"/>
            <a:ext cx="6345662" cy="4290645"/>
          </a:xfrm>
          <a:prstGeom prst="rect">
            <a:avLst/>
          </a:prstGeom>
        </p:spPr>
      </p:pic>
    </p:spTree>
    <p:extLst>
      <p:ext uri="{BB962C8B-B14F-4D97-AF65-F5344CB8AC3E}">
        <p14:creationId xmlns:p14="http://schemas.microsoft.com/office/powerpoint/2010/main" val="12829221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NONVERBAL BIAS AMONG PHYSICIANS</a:t>
            </a:r>
            <a:endParaRPr lang="en-US" dirty="0"/>
          </a:p>
        </p:txBody>
      </p:sp>
      <p:sp>
        <p:nvSpPr>
          <p:cNvPr id="4" name="Content Placeholder 2"/>
          <p:cNvSpPr>
            <a:spLocks noGrp="1"/>
          </p:cNvSpPr>
          <p:nvPr>
            <p:ph idx="1"/>
          </p:nvPr>
        </p:nvSpPr>
        <p:spPr>
          <a:xfrm>
            <a:off x="602880" y="1671672"/>
            <a:ext cx="7931888" cy="4994943"/>
          </a:xfrm>
        </p:spPr>
        <p:txBody>
          <a:bodyPr/>
          <a:lstStyle/>
          <a:p>
            <a:pPr marL="365760" indent="-365760">
              <a:spcBef>
                <a:spcPts val="0"/>
              </a:spcBef>
              <a:spcAft>
                <a:spcPts val="1200"/>
              </a:spcAft>
              <a:buClr>
                <a:srgbClr val="424243"/>
              </a:buClr>
              <a:buFont typeface="Arial"/>
              <a:buChar char="•"/>
            </a:pPr>
            <a:r>
              <a:rPr lang="en-US" dirty="0" smtClean="0"/>
              <a:t>Physicians in end-of-life care show different nonverbal communication toward black patients</a:t>
            </a:r>
            <a:endParaRPr lang="en-US" kern="1200" dirty="0" smtClean="0">
              <a:solidFill>
                <a:schemeClr val="tx1"/>
              </a:solidFill>
            </a:endParaRPr>
          </a:p>
          <a:p>
            <a:pPr marL="1085850" lvl="2" indent="-457200">
              <a:spcBef>
                <a:spcPts val="0"/>
              </a:spcBef>
              <a:spcAft>
                <a:spcPts val="1200"/>
              </a:spcAft>
              <a:buClr>
                <a:srgbClr val="424243"/>
              </a:buClr>
              <a:buFontTx/>
              <a:buChar char="-"/>
            </a:pPr>
            <a:r>
              <a:rPr lang="en-US" sz="2500" kern="1200" dirty="0" smtClean="0"/>
              <a:t>time </a:t>
            </a:r>
            <a:r>
              <a:rPr lang="en-US" sz="2500" kern="1200" dirty="0"/>
              <a:t>spent with open body </a:t>
            </a:r>
            <a:r>
              <a:rPr lang="en-US" sz="2500" kern="1200" dirty="0" smtClean="0"/>
              <a:t>language</a:t>
            </a:r>
          </a:p>
          <a:p>
            <a:pPr marL="1085850" lvl="2" indent="-457200">
              <a:spcBef>
                <a:spcPts val="0"/>
              </a:spcBef>
              <a:spcAft>
                <a:spcPts val="1200"/>
              </a:spcAft>
              <a:buClr>
                <a:srgbClr val="424243"/>
              </a:buClr>
              <a:buFontTx/>
              <a:buChar char="-"/>
            </a:pPr>
            <a:r>
              <a:rPr lang="en-US" sz="2500" kern="1200" dirty="0" smtClean="0"/>
              <a:t>time </a:t>
            </a:r>
            <a:r>
              <a:rPr lang="en-US" sz="2500" kern="1200" dirty="0"/>
              <a:t>interacting with patient (instead of </a:t>
            </a:r>
            <a:r>
              <a:rPr lang="en-US" sz="2500" kern="1200" dirty="0" smtClean="0"/>
              <a:t>the chart</a:t>
            </a:r>
            <a:r>
              <a:rPr lang="en-US" sz="2500" kern="1200" dirty="0"/>
              <a:t>, nurse, </a:t>
            </a:r>
            <a:r>
              <a:rPr lang="en-US" sz="2500" kern="1200" dirty="0" smtClean="0"/>
              <a:t>etc.)</a:t>
            </a:r>
          </a:p>
          <a:p>
            <a:pPr marL="1085850" lvl="2" indent="-457200">
              <a:spcBef>
                <a:spcPts val="0"/>
              </a:spcBef>
              <a:spcAft>
                <a:spcPts val="1200"/>
              </a:spcAft>
              <a:buClr>
                <a:srgbClr val="424243"/>
              </a:buClr>
              <a:buFontTx/>
              <a:buChar char="-"/>
            </a:pPr>
            <a:r>
              <a:rPr lang="en-US" sz="2500" kern="1200" dirty="0" smtClean="0"/>
              <a:t>time </a:t>
            </a:r>
            <a:r>
              <a:rPr lang="en-US" sz="2500" kern="1200" dirty="0"/>
              <a:t>touching the </a:t>
            </a:r>
            <a:r>
              <a:rPr lang="en-US" sz="2500" kern="1200" dirty="0" smtClean="0"/>
              <a:t>patient</a:t>
            </a:r>
          </a:p>
          <a:p>
            <a:pPr marL="1085850" lvl="2" indent="-457200">
              <a:spcBef>
                <a:spcPts val="0"/>
              </a:spcBef>
              <a:spcAft>
                <a:spcPts val="1200"/>
              </a:spcAft>
              <a:buClr>
                <a:srgbClr val="424243"/>
              </a:buClr>
              <a:buFontTx/>
              <a:buChar char="-"/>
            </a:pPr>
            <a:r>
              <a:rPr lang="en-US" sz="2500" kern="1200" dirty="0" smtClean="0"/>
              <a:t>physical </a:t>
            </a:r>
            <a:r>
              <a:rPr lang="en-US" sz="2500" kern="1200" dirty="0"/>
              <a:t>distance from </a:t>
            </a:r>
            <a:r>
              <a:rPr lang="en-US" sz="2500" kern="1200" dirty="0" smtClean="0"/>
              <a:t>the patient</a:t>
            </a:r>
            <a:endParaRPr lang="en-US" sz="2500" dirty="0" smtClean="0"/>
          </a:p>
          <a:p>
            <a:pPr marL="365760" indent="-365760">
              <a:spcBef>
                <a:spcPts val="0"/>
              </a:spcBef>
              <a:spcAft>
                <a:spcPts val="1200"/>
              </a:spcAft>
              <a:buClr>
                <a:srgbClr val="424243"/>
              </a:buClr>
              <a:buFont typeface="Arial"/>
              <a:buChar char="•"/>
            </a:pPr>
            <a:endParaRPr lang="en-US" kern="1200" dirty="0"/>
          </a:p>
        </p:txBody>
      </p:sp>
      <p:sp>
        <p:nvSpPr>
          <p:cNvPr id="3" name="TextBox 2"/>
          <p:cNvSpPr txBox="1"/>
          <p:nvPr/>
        </p:nvSpPr>
        <p:spPr>
          <a:xfrm>
            <a:off x="103236" y="5854211"/>
            <a:ext cx="7270955" cy="738664"/>
          </a:xfrm>
          <a:prstGeom prst="rect">
            <a:avLst/>
          </a:prstGeom>
          <a:noFill/>
        </p:spPr>
        <p:txBody>
          <a:bodyPr wrap="square" rtlCol="0">
            <a:spAutoFit/>
          </a:bodyPr>
          <a:lstStyle/>
          <a:p>
            <a:pPr defTabSz="457200">
              <a:defRPr/>
            </a:pPr>
            <a:r>
              <a:rPr lang="en-US" kern="1200" dirty="0">
                <a:solidFill>
                  <a:schemeClr val="bg1"/>
                </a:solidFill>
                <a:latin typeface="Raleway" charset="0"/>
                <a:ea typeface="Raleway" charset="0"/>
                <a:cs typeface="Raleway" charset="0"/>
              </a:rPr>
              <a:t>Elliott, A. M., Alexander, S. C., </a:t>
            </a:r>
            <a:r>
              <a:rPr lang="en-US" kern="1200" dirty="0" err="1">
                <a:solidFill>
                  <a:schemeClr val="bg1"/>
                </a:solidFill>
                <a:latin typeface="Raleway" charset="0"/>
                <a:ea typeface="Raleway" charset="0"/>
                <a:cs typeface="Raleway" charset="0"/>
              </a:rPr>
              <a:t>Mescher</a:t>
            </a:r>
            <a:r>
              <a:rPr lang="en-US" kern="1200" dirty="0">
                <a:solidFill>
                  <a:schemeClr val="bg1"/>
                </a:solidFill>
                <a:latin typeface="Raleway" charset="0"/>
                <a:ea typeface="Raleway" charset="0"/>
                <a:cs typeface="Raleway" charset="0"/>
              </a:rPr>
              <a:t>, C. A., Mohan, D., &amp; </a:t>
            </a:r>
            <a:r>
              <a:rPr lang="en-US" kern="1200" dirty="0" err="1">
                <a:solidFill>
                  <a:schemeClr val="bg1"/>
                </a:solidFill>
                <a:latin typeface="Raleway" charset="0"/>
                <a:ea typeface="Raleway" charset="0"/>
                <a:cs typeface="Raleway" charset="0"/>
              </a:rPr>
              <a:t>Barnato</a:t>
            </a:r>
            <a:r>
              <a:rPr lang="en-US" kern="1200" dirty="0">
                <a:solidFill>
                  <a:schemeClr val="bg1"/>
                </a:solidFill>
                <a:latin typeface="Raleway" charset="0"/>
                <a:ea typeface="Raleway" charset="0"/>
                <a:cs typeface="Raleway" charset="0"/>
              </a:rPr>
              <a:t>, A. E. (2016). Differences in Physicians' Verbal and Nonverbal Communication With Black and White Patients at the End of Life. </a:t>
            </a:r>
            <a:r>
              <a:rPr lang="en-US" i="1" kern="1200" dirty="0">
                <a:solidFill>
                  <a:schemeClr val="bg1"/>
                </a:solidFill>
                <a:latin typeface="Raleway" charset="0"/>
                <a:ea typeface="Raleway" charset="0"/>
                <a:cs typeface="Raleway" charset="0"/>
              </a:rPr>
              <a:t>Journal of pain and symptom management</a:t>
            </a:r>
            <a:r>
              <a:rPr lang="en-US" kern="1200" dirty="0">
                <a:solidFill>
                  <a:schemeClr val="bg1"/>
                </a:solidFill>
                <a:latin typeface="Raleway" charset="0"/>
                <a:ea typeface="Raleway" charset="0"/>
                <a:cs typeface="Raleway" charset="0"/>
              </a:rPr>
              <a:t>, </a:t>
            </a:r>
            <a:r>
              <a:rPr lang="en-US" i="1" kern="1200" dirty="0">
                <a:solidFill>
                  <a:schemeClr val="bg1"/>
                </a:solidFill>
                <a:latin typeface="Raleway" charset="0"/>
                <a:ea typeface="Raleway" charset="0"/>
                <a:cs typeface="Raleway" charset="0"/>
              </a:rPr>
              <a:t>51</a:t>
            </a:r>
            <a:r>
              <a:rPr lang="en-US" kern="1200" dirty="0">
                <a:solidFill>
                  <a:schemeClr val="bg1"/>
                </a:solidFill>
                <a:latin typeface="Raleway" charset="0"/>
                <a:ea typeface="Raleway" charset="0"/>
                <a:cs typeface="Raleway" charset="0"/>
              </a:rPr>
              <a:t>(1), 1-8.</a:t>
            </a:r>
            <a:endParaRPr lang="en-US" dirty="0">
              <a:solidFill>
                <a:schemeClr val="bg1"/>
              </a:solidFill>
              <a:latin typeface="Raleway" charset="0"/>
              <a:ea typeface="Raleway" charset="0"/>
              <a:cs typeface="Raleway" charset="0"/>
            </a:endParaRPr>
          </a:p>
        </p:txBody>
      </p:sp>
    </p:spTree>
    <p:extLst>
      <p:ext uri="{BB962C8B-B14F-4D97-AF65-F5344CB8AC3E}">
        <p14:creationId xmlns:p14="http://schemas.microsoft.com/office/powerpoint/2010/main" val="274410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INFRAHUMANIZATION</a:t>
            </a:r>
            <a:endParaRPr lang="en-US" dirty="0"/>
          </a:p>
        </p:txBody>
      </p:sp>
      <p:sp>
        <p:nvSpPr>
          <p:cNvPr id="3" name="Content Placeholder 2"/>
          <p:cNvSpPr>
            <a:spLocks noGrp="1"/>
          </p:cNvSpPr>
          <p:nvPr>
            <p:ph idx="1"/>
          </p:nvPr>
        </p:nvSpPr>
        <p:spPr>
          <a:xfrm>
            <a:off x="390631" y="1581131"/>
            <a:ext cx="8356384" cy="4191000"/>
          </a:xfrm>
        </p:spPr>
        <p:txBody>
          <a:bodyPr/>
          <a:lstStyle/>
          <a:p>
            <a:pPr marL="457200" indent="-457200">
              <a:spcBef>
                <a:spcPts val="0"/>
              </a:spcBef>
              <a:spcAft>
                <a:spcPts val="1200"/>
              </a:spcAft>
              <a:buClr>
                <a:srgbClr val="424243"/>
              </a:buClr>
              <a:buFont typeface="Arial" charset="0"/>
              <a:buChar char="•"/>
              <a:defRPr/>
            </a:pPr>
            <a:r>
              <a:rPr lang="en-US" sz="2400" dirty="0" smtClean="0"/>
              <a:t>Belief that one’s group is more human than the ‘</a:t>
            </a:r>
            <a:r>
              <a:rPr lang="en-US" sz="2400" dirty="0" err="1" smtClean="0"/>
              <a:t>othered</a:t>
            </a:r>
            <a:r>
              <a:rPr lang="en-US" sz="2400" dirty="0" smtClean="0"/>
              <a:t>’ group</a:t>
            </a:r>
          </a:p>
          <a:p>
            <a:pPr marL="457200" indent="-457200">
              <a:spcBef>
                <a:spcPts val="0"/>
              </a:spcBef>
              <a:spcAft>
                <a:spcPts val="1200"/>
              </a:spcAft>
              <a:buClr>
                <a:srgbClr val="424243"/>
              </a:buClr>
              <a:buFont typeface="Arial" charset="0"/>
              <a:buChar char="•"/>
              <a:defRPr/>
            </a:pPr>
            <a:r>
              <a:rPr lang="en-US" sz="2400" dirty="0" smtClean="0"/>
              <a:t>We can identify basic emotions (joy, anger) in ‘others’ but not nuanced emotions (anguish, regret)</a:t>
            </a:r>
          </a:p>
          <a:p>
            <a:pPr marL="457200" indent="-457200">
              <a:spcBef>
                <a:spcPts val="0"/>
              </a:spcBef>
              <a:spcAft>
                <a:spcPts val="1200"/>
              </a:spcAft>
              <a:buClr>
                <a:srgbClr val="424243"/>
              </a:buClr>
              <a:buFont typeface="Arial" charset="0"/>
              <a:buChar char="•"/>
              <a:defRPr/>
            </a:pPr>
            <a:r>
              <a:rPr lang="en-US" sz="2400" dirty="0"/>
              <a:t>Less empathy and willingness to </a:t>
            </a:r>
            <a:r>
              <a:rPr lang="en-US" sz="2400" dirty="0" smtClean="0"/>
              <a:t>help</a:t>
            </a:r>
            <a:endParaRPr lang="en-US" sz="2400" dirty="0"/>
          </a:p>
          <a:p>
            <a:pPr marL="457200" indent="-457200">
              <a:spcBef>
                <a:spcPts val="0"/>
              </a:spcBef>
              <a:spcAft>
                <a:spcPts val="1200"/>
              </a:spcAft>
              <a:buClr>
                <a:srgbClr val="424243"/>
              </a:buClr>
              <a:buFont typeface="Arial" charset="0"/>
              <a:buChar char="•"/>
            </a:pPr>
            <a:endParaRPr lang="en-US" dirty="0">
              <a:solidFill>
                <a:srgbClr val="FF0000"/>
              </a:solidFill>
            </a:endParaRPr>
          </a:p>
        </p:txBody>
      </p:sp>
      <p:pic>
        <p:nvPicPr>
          <p:cNvPr id="5" name="Picture 4"/>
          <p:cNvPicPr>
            <a:picLocks noChangeAspect="1"/>
          </p:cNvPicPr>
          <p:nvPr/>
        </p:nvPicPr>
        <p:blipFill>
          <a:blip r:embed="rId3"/>
          <a:stretch>
            <a:fillRect/>
          </a:stretch>
        </p:blipFill>
        <p:spPr>
          <a:xfrm>
            <a:off x="1353615" y="3824516"/>
            <a:ext cx="6430414" cy="2474395"/>
          </a:xfrm>
          <a:prstGeom prst="rect">
            <a:avLst/>
          </a:prstGeom>
        </p:spPr>
      </p:pic>
      <p:pic>
        <p:nvPicPr>
          <p:cNvPr id="6" name="Picture 5"/>
          <p:cNvPicPr>
            <a:picLocks noChangeAspect="1"/>
          </p:cNvPicPr>
          <p:nvPr/>
        </p:nvPicPr>
        <p:blipFill rotWithShape="1">
          <a:blip r:embed="rId4" cstate="screen">
            <a:extLst>
              <a:ext uri="{28A0092B-C50C-407E-A947-70E740481C1C}">
                <a14:useLocalDpi xmlns:a14="http://schemas.microsoft.com/office/drawing/2010/main"/>
              </a:ext>
            </a:extLst>
          </a:blip>
          <a:srcRect b="9640"/>
          <a:stretch/>
        </p:blipFill>
        <p:spPr>
          <a:xfrm>
            <a:off x="1865029" y="3824516"/>
            <a:ext cx="5413942" cy="2481659"/>
          </a:xfrm>
          <a:prstGeom prst="rect">
            <a:avLst/>
          </a:prstGeom>
        </p:spPr>
      </p:pic>
    </p:spTree>
    <p:extLst>
      <p:ext uri="{BB962C8B-B14F-4D97-AF65-F5344CB8AC3E}">
        <p14:creationId xmlns:p14="http://schemas.microsoft.com/office/powerpoint/2010/main" val="22365014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par>
                                <p:cTn id="12" presetID="1" presetClass="exit" presetSubtype="0" fill="hold" nodeType="withEffect">
                                  <p:stCondLst>
                                    <p:cond delay="0"/>
                                  </p:stCondLst>
                                  <p:childTnLst>
                                    <p:set>
                                      <p:cBhvr>
                                        <p:cTn id="13"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a:ln>
              <a:noFill/>
            </a:ln>
            <a:solidFill>
              <a:schemeClr val="bg1"/>
            </a:solidFill>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Essential.thmx</Template>
  <TotalTime>29314</TotalTime>
  <Words>1996</Words>
  <Application>Microsoft Macintosh PowerPoint</Application>
  <PresentationFormat>On-screen Show (4:3)</PresentationFormat>
  <Paragraphs>186</Paragraphs>
  <Slides>23</Slides>
  <Notes>19</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23</vt:i4>
      </vt:variant>
    </vt:vector>
  </HeadingPairs>
  <TitlesOfParts>
    <vt:vector size="37" baseType="lpstr">
      <vt:lpstr>Calibri</vt:lpstr>
      <vt:lpstr>LucidaGrande</vt:lpstr>
      <vt:lpstr>Maven Pro</vt:lpstr>
      <vt:lpstr>Maven Pro Light 300</vt:lpstr>
      <vt:lpstr>Maven Pro Regular</vt:lpstr>
      <vt:lpstr>Merriweather</vt:lpstr>
      <vt:lpstr>MS PGothic</vt:lpstr>
      <vt:lpstr>ＭＳ Ｐゴシック</vt:lpstr>
      <vt:lpstr>Raleway</vt:lpstr>
      <vt:lpstr>Times New Roman</vt:lpstr>
      <vt:lpstr>Wingdings</vt:lpstr>
      <vt:lpstr>ヒラギノ角ゴ Pro W3</vt:lpstr>
      <vt:lpstr>Arial</vt:lpstr>
      <vt:lpstr>1_Office Theme</vt:lpstr>
      <vt:lpstr>PowerPoint Presentation</vt:lpstr>
      <vt:lpstr>HISTORICAL TRUTHS</vt:lpstr>
      <vt:lpstr>PRESENT DAY TRUTHS</vt:lpstr>
      <vt:lpstr>DEFINITION: IMPLICIT BIAS</vt:lpstr>
      <vt:lpstr>HOW DO WE KNOW  WE HAVE BIAS?</vt:lpstr>
      <vt:lpstr>IMPLICIT BIAS IN HEALTHCARE</vt:lpstr>
      <vt:lpstr>IMPLICIT BIAS IN BEHAVIOR: MICROAGGRESSIONS</vt:lpstr>
      <vt:lpstr>NONVERBAL BIAS AMONG PHYSICIANS</vt:lpstr>
      <vt:lpstr>DEFINITION:  INFRAHUMANIZATION</vt:lpstr>
      <vt:lpstr>IMPLICIT BIAS IS . . .</vt:lpstr>
      <vt:lpstr>BREAKING THE PREJUDICE HABIT (Devine et al. 2012)</vt:lpstr>
      <vt:lpstr>ADDRESSING BIAS IN HEALTHCARE </vt:lpstr>
      <vt:lpstr>DEFINITION: RACIAL ANXIETY</vt:lpstr>
      <vt:lpstr>RACIAL ANXIETY IN HEALTHCARE</vt:lpstr>
      <vt:lpstr>SOLUTIONS: RACIAL ANXIETY</vt:lpstr>
      <vt:lpstr>DEFINITION: STEREOTYPE THREAT</vt:lpstr>
      <vt:lpstr>AWARENESS OF STEREOTYPES IN HEALTH CARE (Abdou &amp; Fingerhut, 2014)</vt:lpstr>
      <vt:lpstr>APPLICATION TO HEALTH CARE</vt:lpstr>
      <vt:lpstr>STUDY OF STEREOTYPE THREAT IN HEALTH CARE (Abdou &amp; Fingerhut, 2014)</vt:lpstr>
      <vt:lpstr>SOLUTIONS:  STEREOTYPE THREAT</vt:lpstr>
      <vt:lpstr>SOLUTIONS IN HEALTH CARE:  STEREOTYPE THREAT </vt:lpstr>
      <vt:lpstr>QUESTIONS AND DISCUSSION</vt:lpstr>
      <vt:lpstr>PowerPoint Presentation</vt:lpstr>
    </vt:vector>
  </TitlesOfParts>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Kate Shatzkin</dc:creator>
  <cp:lastModifiedBy>Rachel Godsil</cp:lastModifiedBy>
  <cp:revision>717</cp:revision>
  <cp:lastPrinted>2016-07-13T16:27:43Z</cp:lastPrinted>
  <dcterms:modified xsi:type="dcterms:W3CDTF">2016-09-15T02:53:46Z</dcterms:modified>
</cp:coreProperties>
</file>